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4" r:id="rId3"/>
    <p:sldId id="280" r:id="rId4"/>
    <p:sldId id="281" r:id="rId5"/>
    <p:sldId id="282" r:id="rId6"/>
    <p:sldId id="268" r:id="rId7"/>
    <p:sldId id="270" r:id="rId8"/>
    <p:sldId id="272" r:id="rId9"/>
    <p:sldId id="283" r:id="rId10"/>
    <p:sldId id="284" r:id="rId11"/>
    <p:sldId id="285" r:id="rId12"/>
    <p:sldId id="286" r:id="rId13"/>
    <p:sldId id="287" r:id="rId14"/>
    <p:sldId id="275" r:id="rId15"/>
    <p:sldId id="276" r:id="rId16"/>
    <p:sldId id="288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9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ona Zdunić" userId="3445fc90955e687a" providerId="LiveId" clId="{6BE7CBC8-511A-442A-9AE6-DD457EA171B6}"/>
    <pc:docChg chg="custSel modSld">
      <pc:chgData name="Ivona Zdunić" userId="3445fc90955e687a" providerId="LiveId" clId="{6BE7CBC8-511A-442A-9AE6-DD457EA171B6}" dt="2020-12-27T10:05:00.330" v="10" actId="478"/>
      <pc:docMkLst>
        <pc:docMk/>
      </pc:docMkLst>
      <pc:sldChg chg="delSp mod delAnim">
        <pc:chgData name="Ivona Zdunić" userId="3445fc90955e687a" providerId="LiveId" clId="{6BE7CBC8-511A-442A-9AE6-DD457EA171B6}" dt="2020-12-27T10:05:00.330" v="10" actId="478"/>
        <pc:sldMkLst>
          <pc:docMk/>
          <pc:sldMk cId="1071005375" sldId="272"/>
        </pc:sldMkLst>
        <pc:spChg chg="del">
          <ac:chgData name="Ivona Zdunić" userId="3445fc90955e687a" providerId="LiveId" clId="{6BE7CBC8-511A-442A-9AE6-DD457EA171B6}" dt="2020-12-27T10:05:00.330" v="10" actId="478"/>
          <ac:spMkLst>
            <pc:docMk/>
            <pc:sldMk cId="1071005375" sldId="272"/>
            <ac:spMk id="4" creationId="{5BA0D290-F4EB-4991-B052-664B1AB6B358}"/>
          </ac:spMkLst>
        </pc:spChg>
      </pc:sldChg>
      <pc:sldChg chg="modSp mod">
        <pc:chgData name="Ivona Zdunić" userId="3445fc90955e687a" providerId="LiveId" clId="{6BE7CBC8-511A-442A-9AE6-DD457EA171B6}" dt="2020-12-27T10:04:37.194" v="9" actId="20577"/>
        <pc:sldMkLst>
          <pc:docMk/>
          <pc:sldMk cId="2066979631" sldId="282"/>
        </pc:sldMkLst>
        <pc:spChg chg="mod">
          <ac:chgData name="Ivona Zdunić" userId="3445fc90955e687a" providerId="LiveId" clId="{6BE7CBC8-511A-442A-9AE6-DD457EA171B6}" dt="2020-12-27T10:04:37.194" v="9" actId="20577"/>
          <ac:spMkLst>
            <pc:docMk/>
            <pc:sldMk cId="2066979631" sldId="282"/>
            <ac:spMk id="2" creationId="{756B1E52-F62A-4A4D-9C70-8BF70B34C87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A608248-B38F-4BE0-B7FE-0A9CCAFE11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330722B-21CC-44E5-AB1F-28DFD897B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B946826-103D-49AA-9CF0-085C9869F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307DAED-7592-4B48-8907-045B86573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FEECEE3-6BD2-4479-B2E3-B3749E67B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4268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BCE7C3B-26DA-445D-8025-6D012A8DA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BD30E87-8864-431C-89E2-8677466A72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5F7725F-D24C-4B42-896E-8E67D8014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F7C3A3A-FDB3-4B2B-B1AD-7869954BE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D9C3C0C-325E-46C0-85E9-2840ABFE9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2946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1652E983-6B23-40ED-A9F8-78B36C6E15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FD6F647-AACA-4221-BC79-91BE1E0170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4AFB451-7A05-4D5A-9DF7-B8BD52360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CE79584-5D5F-4936-8686-F2E8B9C1B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ED79EF2-3FC2-402E-A0FA-592BA616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1417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46F140-DB3B-4169-9E34-5E604BD51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42C5885-5856-4377-BDCE-90B0F9F6A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80268B2-BD17-49B1-AE5B-91B8942F3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E436946-4AB4-4961-9203-5194582F9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E16FAA5-B85F-4894-859F-C5DA3781E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90991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E06B2C-0AAA-4FED-BB15-7F5F21A08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B4F7192-1801-440E-9428-03DBE2E86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DE0F4AC-F8C7-40F0-A8CB-904E78817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7A5616-2E59-4749-A257-F7CBC7F5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27C1D29-D81D-4AA7-A4D9-821898054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1871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3C00907-C338-475D-962B-9C2CA7983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C80EB9-C1A8-4FB8-A07A-5E666DCD1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5E1884C-3294-453F-AB1C-5024FEEAE8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817F766-A20F-4DCD-AD1A-C8C82DD08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5847CD7-F78D-4562-8816-12B1BBA1A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0773D25-A682-40DD-98DD-E0287ADD1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32206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9537ADA-3C6C-489B-A88C-B8456434C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55FA809-37ED-4F1E-BB28-DBE9C37C2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390A9B4-DF98-4356-B359-5E16D5A0B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D58127DF-0E03-413F-B2CD-CCD4D27613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321074F-10F2-4E28-B3C5-9EB225C590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987C9A1-30DB-4AD2-B84C-EE947B14C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F3BF4B97-00BA-4602-B992-C8DBEBD82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2BF447F9-22B2-4D30-8F03-92B18B9F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9395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10F5F1-13BA-46FC-B1F1-12D263954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F287C835-CB4A-4841-83D0-83CE29564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E2F8B85-3045-4293-8C26-1363027A1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944C1E27-930A-4852-99A2-68B57FF6C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14435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AFD8A9BA-DAD0-4924-876E-72C7D99F7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47EC0469-96A5-447B-877B-9D9A0F62B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A8288A5C-E64B-4E4C-BD14-9D1F94EE9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687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068170-6C1B-4EDE-8194-FC10E7D82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372EE79-EE49-49C9-B901-697A350AE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A89E308-CAE8-4753-9881-1B8C0E2291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127000A-1D74-4E3E-9927-4DB2764D3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729667B-025B-4FEA-91D0-9875C176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905512E-C033-4669-90F1-E3235701A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566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8C5DAE0-053B-4422-B141-34D25EEA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372FE106-7B88-4383-9640-84154B81BD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8EC9097-8F16-433E-8F26-E9D1AC8A7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5AD420D-E77B-41D0-BF57-B6BA82C7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31E45BB-A3CC-4E76-BF79-98809774E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DD00378-8AB1-409C-90EE-F4B01C770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65993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36C7E0E2-2752-4EF9-9670-13922E9E5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66AFBF9-2A32-49F8-972E-4884DD2B14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F7B5E15-D01A-4DF2-BC9C-5A9C8C6B35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EB4BB-4994-4A5A-9A84-2D4489B09D90}" type="datetimeFigureOut">
              <a:rPr lang="hr-HR" smtClean="0"/>
              <a:t>27.12.2020.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AD95529-FF58-476E-978F-0EB086ED67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4FB45CF-6318-4F50-973C-7AAA79E83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1F793-B653-4689-84F1-4D6D1FA6EAE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8330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hyperlink" Target="https://de.wiktionary.org/wiki/Parka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publicdomainpictures.net/view-image.php?image=32892&amp;picture=orange-amp-yellow-stripe-flip-flops" TargetMode="External"/><Relationship Id="rId7" Type="http://schemas.openxmlformats.org/officeDocument/2006/relationships/hyperlink" Target="https://pixabay.com/es/bikini-traje-de-ba%C3%B1o-145080/" TargetMode="External"/><Relationship Id="rId12" Type="http://schemas.openxmlformats.org/officeDocument/2006/relationships/image" Target="../media/image6.jpg"/><Relationship Id="rId17" Type="http://schemas.openxmlformats.org/officeDocument/2006/relationships/hyperlink" Target="https://openclipart.org/detail/263802/blue-jeans" TargetMode="External"/><Relationship Id="rId2" Type="http://schemas.openxmlformats.org/officeDocument/2006/relationships/image" Target="../media/image1.jp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hyperlink" Target="https://pixabay.com/nl/schoenen-sneakers-trainers-paars-305138/" TargetMode="External"/><Relationship Id="rId5" Type="http://schemas.openxmlformats.org/officeDocument/2006/relationships/hyperlink" Target="http://barmitzvahzilla.blogspot.com/2009/07/underwear-trauma.html" TargetMode="External"/><Relationship Id="rId15" Type="http://schemas.openxmlformats.org/officeDocument/2006/relationships/hyperlink" Target="http://www.readyelements.com/usb-charger-on-white-background-9/" TargetMode="External"/><Relationship Id="rId10" Type="http://schemas.openxmlformats.org/officeDocument/2006/relationships/image" Target="../media/image5.png"/><Relationship Id="rId19" Type="http://schemas.openxmlformats.org/officeDocument/2006/relationships/hyperlink" Target="http://www.pngall.com/umbrella-png" TargetMode="External"/><Relationship Id="rId4" Type="http://schemas.openxmlformats.org/officeDocument/2006/relationships/image" Target="../media/image2.jpg"/><Relationship Id="rId9" Type="http://schemas.openxmlformats.org/officeDocument/2006/relationships/hyperlink" Target="https://www.publicdomainpictures.net/en/view-image.php?image=37275&amp;picture=rain-boots-clipart" TargetMode="External"/><Relationship Id="rId1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id="{5AABC40E-D4B7-4504-8692-301D3D79D5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sz="5400" b="1" dirty="0" err="1">
                <a:solidFill>
                  <a:srgbClr val="7030A0"/>
                </a:solidFill>
              </a:rPr>
              <a:t>Unit</a:t>
            </a:r>
            <a:r>
              <a:rPr lang="hr-HR" sz="5400" b="1" dirty="0">
                <a:solidFill>
                  <a:srgbClr val="7030A0"/>
                </a:solidFill>
              </a:rPr>
              <a:t> 4: </a:t>
            </a:r>
            <a:r>
              <a:rPr lang="hr-HR" sz="5400" b="1" dirty="0" err="1">
                <a:solidFill>
                  <a:srgbClr val="7030A0"/>
                </a:solidFill>
              </a:rPr>
              <a:t>Getting</a:t>
            </a:r>
            <a:r>
              <a:rPr lang="hr-HR" sz="5400" b="1" dirty="0">
                <a:solidFill>
                  <a:srgbClr val="7030A0"/>
                </a:solidFill>
              </a:rPr>
              <a:t> </a:t>
            </a:r>
            <a:r>
              <a:rPr lang="hr-HR" sz="5400" b="1" dirty="0" err="1">
                <a:solidFill>
                  <a:srgbClr val="7030A0"/>
                </a:solidFill>
              </a:rPr>
              <a:t>ready</a:t>
            </a:r>
            <a:r>
              <a:rPr lang="hr-HR" sz="5400" b="1" dirty="0">
                <a:solidFill>
                  <a:srgbClr val="7030A0"/>
                </a:solidFill>
              </a:rPr>
              <a:t> for a </a:t>
            </a:r>
            <a:r>
              <a:rPr lang="hr-HR" sz="5400" b="1" dirty="0" err="1">
                <a:solidFill>
                  <a:srgbClr val="7030A0"/>
                </a:solidFill>
              </a:rPr>
              <a:t>trip</a:t>
            </a:r>
            <a:endParaRPr lang="hr-HR" sz="5400" b="1" dirty="0">
              <a:solidFill>
                <a:srgbClr val="7030A0"/>
              </a:solidFill>
            </a:endParaRPr>
          </a:p>
        </p:txBody>
      </p:sp>
      <p:sp>
        <p:nvSpPr>
          <p:cNvPr id="5" name="Podnaslov 4">
            <a:extLst>
              <a:ext uri="{FF2B5EF4-FFF2-40B4-BE49-F238E27FC236}">
                <a16:creationId xmlns:a16="http://schemas.microsoft.com/office/drawing/2014/main" id="{0C282EA3-51A1-484F-BBEE-0BA34A3374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>
                <a:solidFill>
                  <a:schemeClr val="accent2"/>
                </a:solidFill>
              </a:rPr>
              <a:t>Prema udžbeniku </a:t>
            </a:r>
            <a:r>
              <a:rPr lang="hr-HR" i="1" dirty="0" err="1">
                <a:solidFill>
                  <a:schemeClr val="accent2"/>
                </a:solidFill>
              </a:rPr>
              <a:t>Dip</a:t>
            </a:r>
            <a:r>
              <a:rPr lang="hr-HR" i="1" dirty="0">
                <a:solidFill>
                  <a:schemeClr val="accent2"/>
                </a:solidFill>
              </a:rPr>
              <a:t> </a:t>
            </a:r>
            <a:r>
              <a:rPr lang="hr-HR" i="1" dirty="0" err="1">
                <a:solidFill>
                  <a:schemeClr val="accent2"/>
                </a:solidFill>
              </a:rPr>
              <a:t>in</a:t>
            </a:r>
            <a:r>
              <a:rPr lang="hr-HR" i="1" dirty="0">
                <a:solidFill>
                  <a:schemeClr val="accent2"/>
                </a:solidFill>
              </a:rPr>
              <a:t> 6</a:t>
            </a:r>
            <a:r>
              <a:rPr lang="hr-HR" dirty="0">
                <a:solidFill>
                  <a:schemeClr val="accent2"/>
                </a:solidFill>
              </a:rPr>
              <a:t>, Školska knjiga</a:t>
            </a:r>
          </a:p>
        </p:txBody>
      </p:sp>
    </p:spTree>
    <p:extLst>
      <p:ext uri="{BB962C8B-B14F-4D97-AF65-F5344CB8AC3E}">
        <p14:creationId xmlns:p14="http://schemas.microsoft.com/office/powerpoint/2010/main" val="3958296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F2DC75C-2BA3-4E45-BDD9-0F98F22DC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Workbook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104/ B, C</a:t>
            </a:r>
          </a:p>
        </p:txBody>
      </p:sp>
      <p:pic>
        <p:nvPicPr>
          <p:cNvPr id="5" name="Rezervirano mjesto sadržaja 4" descr="Slika na kojoj se prikazuje tekst&#10;&#10;Opis je automatski generiran">
            <a:extLst>
              <a:ext uri="{FF2B5EF4-FFF2-40B4-BE49-F238E27FC236}">
                <a16:creationId xmlns:a16="http://schemas.microsoft.com/office/drawing/2014/main" id="{36F094B2-6D43-4627-A7B5-41B36AAE5E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7" t="40934" r="52757" b="18439"/>
          <a:stretch/>
        </p:blipFill>
        <p:spPr>
          <a:xfrm>
            <a:off x="-162561" y="2042159"/>
            <a:ext cx="6743435" cy="4074161"/>
          </a:xfrm>
        </p:spPr>
      </p:pic>
      <p:pic>
        <p:nvPicPr>
          <p:cNvPr id="7" name="Slika 6" descr="Slika na kojoj se prikazuje tekst&#10;&#10;Opis je automatski generiran">
            <a:extLst>
              <a:ext uri="{FF2B5EF4-FFF2-40B4-BE49-F238E27FC236}">
                <a16:creationId xmlns:a16="http://schemas.microsoft.com/office/drawing/2014/main" id="{9DA2CDD9-0BA1-49F8-A592-94268E47CF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2" t="64444" r="52668" b="14074"/>
          <a:stretch/>
        </p:blipFill>
        <p:spPr>
          <a:xfrm>
            <a:off x="5707113" y="2844800"/>
            <a:ext cx="6411731" cy="205232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F3E7C833-4AD4-41F4-BA87-9558A415EBA1}"/>
              </a:ext>
            </a:extLst>
          </p:cNvPr>
          <p:cNvSpPr txBox="1"/>
          <p:nvPr/>
        </p:nvSpPr>
        <p:spPr>
          <a:xfrm>
            <a:off x="1061273" y="2464435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won’t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EE5E6DE-C144-43D8-AD0E-B772D655E0AF}"/>
              </a:ext>
            </a:extLst>
          </p:cNvPr>
          <p:cNvSpPr txBox="1"/>
          <p:nvPr/>
        </p:nvSpPr>
        <p:spPr>
          <a:xfrm>
            <a:off x="1061273" y="2739717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1422BBA-30F1-48B9-8F74-8368E061920F}"/>
              </a:ext>
            </a:extLst>
          </p:cNvPr>
          <p:cNvSpPr txBox="1"/>
          <p:nvPr/>
        </p:nvSpPr>
        <p:spPr>
          <a:xfrm>
            <a:off x="1061273" y="3014999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D3B8458-7C7A-4D7A-A968-03246B170FD8}"/>
              </a:ext>
            </a:extLst>
          </p:cNvPr>
          <p:cNvSpPr txBox="1"/>
          <p:nvPr/>
        </p:nvSpPr>
        <p:spPr>
          <a:xfrm>
            <a:off x="1061273" y="3334730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won’t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63647D6-B337-4E10-8E82-D1EB03F70629}"/>
              </a:ext>
            </a:extLst>
          </p:cNvPr>
          <p:cNvSpPr txBox="1"/>
          <p:nvPr/>
        </p:nvSpPr>
        <p:spPr>
          <a:xfrm>
            <a:off x="1061273" y="3610012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1AFBF20-24E0-47B4-B19A-FA5B7C1F1E1A}"/>
              </a:ext>
            </a:extLst>
          </p:cNvPr>
          <p:cNvSpPr txBox="1"/>
          <p:nvPr/>
        </p:nvSpPr>
        <p:spPr>
          <a:xfrm>
            <a:off x="1061273" y="3916735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6DCAE64-1A4B-41AF-8D6C-DE670A1BDF0D}"/>
              </a:ext>
            </a:extLst>
          </p:cNvPr>
          <p:cNvSpPr txBox="1"/>
          <p:nvPr/>
        </p:nvSpPr>
        <p:spPr>
          <a:xfrm>
            <a:off x="1061273" y="4192017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FA9985E-BB3D-4E13-8999-5BA3B8B4F0E4}"/>
              </a:ext>
            </a:extLst>
          </p:cNvPr>
          <p:cNvSpPr txBox="1"/>
          <p:nvPr/>
        </p:nvSpPr>
        <p:spPr>
          <a:xfrm>
            <a:off x="1061273" y="4499038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won’t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AEFF658-7D9C-4370-8581-607ED9FA5829}"/>
              </a:ext>
            </a:extLst>
          </p:cNvPr>
          <p:cNvSpPr txBox="1"/>
          <p:nvPr/>
        </p:nvSpPr>
        <p:spPr>
          <a:xfrm>
            <a:off x="1061273" y="4774022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650211F3-0854-4886-8B16-70BC9B06C15F}"/>
              </a:ext>
            </a:extLst>
          </p:cNvPr>
          <p:cNvSpPr txBox="1"/>
          <p:nvPr/>
        </p:nvSpPr>
        <p:spPr>
          <a:xfrm>
            <a:off x="1061273" y="5081341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D70D607-F008-4FC6-987D-9DCB719B8B22}"/>
              </a:ext>
            </a:extLst>
          </p:cNvPr>
          <p:cNvSpPr txBox="1"/>
          <p:nvPr/>
        </p:nvSpPr>
        <p:spPr>
          <a:xfrm>
            <a:off x="1061273" y="5367997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1ABA141-4B2A-483F-97C1-0EEEEF1318FE}"/>
              </a:ext>
            </a:extLst>
          </p:cNvPr>
          <p:cNvSpPr txBox="1"/>
          <p:nvPr/>
        </p:nvSpPr>
        <p:spPr>
          <a:xfrm>
            <a:off x="1061273" y="5654655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endParaRPr lang="hr-HR" sz="2400" dirty="0">
              <a:solidFill>
                <a:schemeClr val="accent2"/>
              </a:solidFill>
            </a:endParaRPr>
          </a:p>
        </p:txBody>
      </p:sp>
      <p:cxnSp>
        <p:nvCxnSpPr>
          <p:cNvPr id="21" name="Ravni poveznik sa strelicom 20">
            <a:extLst>
              <a:ext uri="{FF2B5EF4-FFF2-40B4-BE49-F238E27FC236}">
                <a16:creationId xmlns:a16="http://schemas.microsoft.com/office/drawing/2014/main" id="{6A537569-AF3C-4F98-8840-D250EC2D0153}"/>
              </a:ext>
            </a:extLst>
          </p:cNvPr>
          <p:cNvCxnSpPr/>
          <p:nvPr/>
        </p:nvCxnSpPr>
        <p:spPr>
          <a:xfrm>
            <a:off x="8172450" y="3429000"/>
            <a:ext cx="1098550" cy="10697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avni poveznik sa strelicom 21">
            <a:extLst>
              <a:ext uri="{FF2B5EF4-FFF2-40B4-BE49-F238E27FC236}">
                <a16:creationId xmlns:a16="http://schemas.microsoft.com/office/drawing/2014/main" id="{AD8CE605-6A23-482F-A421-D80E76431955}"/>
              </a:ext>
            </a:extLst>
          </p:cNvPr>
          <p:cNvCxnSpPr>
            <a:cxnSpLocks/>
          </p:cNvCxnSpPr>
          <p:nvPr/>
        </p:nvCxnSpPr>
        <p:spPr>
          <a:xfrm>
            <a:off x="8083550" y="3709726"/>
            <a:ext cx="1187450" cy="254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avni poveznik sa strelicom 23">
            <a:extLst>
              <a:ext uri="{FF2B5EF4-FFF2-40B4-BE49-F238E27FC236}">
                <a16:creationId xmlns:a16="http://schemas.microsoft.com/office/drawing/2014/main" id="{2F39963A-6321-4150-BC1C-2FE843672D1E}"/>
              </a:ext>
            </a:extLst>
          </p:cNvPr>
          <p:cNvCxnSpPr>
            <a:cxnSpLocks/>
          </p:cNvCxnSpPr>
          <p:nvPr/>
        </p:nvCxnSpPr>
        <p:spPr>
          <a:xfrm flipV="1">
            <a:off x="8822809" y="3384550"/>
            <a:ext cx="448191" cy="5767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avni poveznik sa strelicom 25">
            <a:extLst>
              <a:ext uri="{FF2B5EF4-FFF2-40B4-BE49-F238E27FC236}">
                <a16:creationId xmlns:a16="http://schemas.microsoft.com/office/drawing/2014/main" id="{6D9F1CC9-4578-4D38-BBED-41DC5658B1AF}"/>
              </a:ext>
            </a:extLst>
          </p:cNvPr>
          <p:cNvCxnSpPr>
            <a:cxnSpLocks/>
          </p:cNvCxnSpPr>
          <p:nvPr/>
        </p:nvCxnSpPr>
        <p:spPr>
          <a:xfrm flipV="1">
            <a:off x="8822809" y="4192017"/>
            <a:ext cx="448191" cy="577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Ravni poveznik sa strelicom 27">
            <a:extLst>
              <a:ext uri="{FF2B5EF4-FFF2-40B4-BE49-F238E27FC236}">
                <a16:creationId xmlns:a16="http://schemas.microsoft.com/office/drawing/2014/main" id="{B3C27E15-0206-43A5-8967-B484F400D92D}"/>
              </a:ext>
            </a:extLst>
          </p:cNvPr>
          <p:cNvCxnSpPr>
            <a:cxnSpLocks/>
          </p:cNvCxnSpPr>
          <p:nvPr/>
        </p:nvCxnSpPr>
        <p:spPr>
          <a:xfrm flipV="1">
            <a:off x="8374618" y="3610012"/>
            <a:ext cx="896382" cy="925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ravokutnik 30">
            <a:extLst>
              <a:ext uri="{FF2B5EF4-FFF2-40B4-BE49-F238E27FC236}">
                <a16:creationId xmlns:a16="http://schemas.microsoft.com/office/drawing/2014/main" id="{9FE43B6B-B30E-4A41-84EF-A63CA57F2CB1}"/>
              </a:ext>
            </a:extLst>
          </p:cNvPr>
          <p:cNvSpPr/>
          <p:nvPr/>
        </p:nvSpPr>
        <p:spPr>
          <a:xfrm>
            <a:off x="7029450" y="5481320"/>
            <a:ext cx="1568450" cy="635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107/ D</a:t>
            </a:r>
          </a:p>
        </p:txBody>
      </p:sp>
    </p:spTree>
    <p:extLst>
      <p:ext uri="{BB962C8B-B14F-4D97-AF65-F5344CB8AC3E}">
        <p14:creationId xmlns:p14="http://schemas.microsoft.com/office/powerpoint/2010/main" val="250438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4104B9-6132-45DE-86D4-8E7FB140C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107/ D</a:t>
            </a:r>
          </a:p>
        </p:txBody>
      </p:sp>
      <p:pic>
        <p:nvPicPr>
          <p:cNvPr id="5" name="Rezervirano mjesto sadržaja 4" descr="Slika na kojoj se prikazuje tekst, snimka zaslona, elektronički, izlog&#10;&#10;Opis je automatski generiran">
            <a:extLst>
              <a:ext uri="{FF2B5EF4-FFF2-40B4-BE49-F238E27FC236}">
                <a16:creationId xmlns:a16="http://schemas.microsoft.com/office/drawing/2014/main" id="{F214E491-3DD2-4ECF-8F57-DA8C17637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40" t="33793" r="11973" b="37862"/>
          <a:stretch/>
        </p:blipFill>
        <p:spPr>
          <a:xfrm>
            <a:off x="838199" y="2195623"/>
            <a:ext cx="8581205" cy="4013791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3AD0F45-A065-42C3-84B7-6073EE1C7D7B}"/>
              </a:ext>
            </a:extLst>
          </p:cNvPr>
          <p:cNvSpPr txBox="1"/>
          <p:nvPr/>
        </p:nvSpPr>
        <p:spPr>
          <a:xfrm>
            <a:off x="4038390" y="2967335"/>
            <a:ext cx="2968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r>
              <a:rPr lang="hr-HR" sz="2400" dirty="0">
                <a:solidFill>
                  <a:schemeClr val="accent2"/>
                </a:solidFill>
              </a:rPr>
              <a:t> take </a:t>
            </a:r>
            <a:r>
              <a:rPr lang="hr-HR" sz="2400" dirty="0" err="1">
                <a:solidFill>
                  <a:schemeClr val="accent2"/>
                </a:solidFill>
              </a:rPr>
              <a:t>an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umbrella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3ED68E2-DD41-4A34-BEA4-BD0F648F8F82}"/>
              </a:ext>
            </a:extLst>
          </p:cNvPr>
          <p:cNvSpPr txBox="1"/>
          <p:nvPr/>
        </p:nvSpPr>
        <p:spPr>
          <a:xfrm>
            <a:off x="4611767" y="3343940"/>
            <a:ext cx="2968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r>
              <a:rPr lang="hr-HR" sz="2400" dirty="0">
                <a:solidFill>
                  <a:schemeClr val="accent2"/>
                </a:solidFill>
              </a:rPr>
              <a:t> take a bikini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EC17CA7-216F-4361-AE9C-293B8AB03967}"/>
              </a:ext>
            </a:extLst>
          </p:cNvPr>
          <p:cNvSpPr txBox="1"/>
          <p:nvPr/>
        </p:nvSpPr>
        <p:spPr>
          <a:xfrm>
            <a:off x="3956873" y="3805605"/>
            <a:ext cx="391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apologise</a:t>
            </a:r>
            <a:r>
              <a:rPr lang="hr-HR" sz="2400" dirty="0">
                <a:solidFill>
                  <a:schemeClr val="accent2"/>
                </a:solidFill>
              </a:rPr>
              <a:t> to </a:t>
            </a:r>
            <a:r>
              <a:rPr lang="hr-HR" sz="2400" dirty="0" err="1">
                <a:solidFill>
                  <a:schemeClr val="accent2"/>
                </a:solidFill>
              </a:rPr>
              <a:t>my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teacher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196855A-50D3-40B3-B819-BB5E448282FD}"/>
              </a:ext>
            </a:extLst>
          </p:cNvPr>
          <p:cNvSpPr txBox="1"/>
          <p:nvPr/>
        </p:nvSpPr>
        <p:spPr>
          <a:xfrm>
            <a:off x="5427710" y="4200712"/>
            <a:ext cx="391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won’t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cross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the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street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04341DA-5ED9-477B-A215-C0406CBA34CB}"/>
              </a:ext>
            </a:extLst>
          </p:cNvPr>
          <p:cNvSpPr txBox="1"/>
          <p:nvPr/>
        </p:nvSpPr>
        <p:spPr>
          <a:xfrm>
            <a:off x="6001868" y="4598052"/>
            <a:ext cx="391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be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surprised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AECCD64-FA38-499C-89DC-F4551105A527}"/>
              </a:ext>
            </a:extLst>
          </p:cNvPr>
          <p:cNvSpPr txBox="1"/>
          <p:nvPr/>
        </p:nvSpPr>
        <p:spPr>
          <a:xfrm>
            <a:off x="4832287" y="4993159"/>
            <a:ext cx="391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Won’t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get</a:t>
            </a:r>
            <a:r>
              <a:rPr lang="hr-HR" sz="2400" dirty="0">
                <a:solidFill>
                  <a:schemeClr val="accent2"/>
                </a:solidFill>
              </a:rPr>
              <a:t> a </a:t>
            </a:r>
            <a:r>
              <a:rPr lang="hr-HR" sz="2400" dirty="0" err="1">
                <a:solidFill>
                  <a:schemeClr val="accent2"/>
                </a:solidFill>
              </a:rPr>
              <a:t>good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mark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A8C9B17-BC4C-4D74-A92F-68D6C198B1F6}"/>
              </a:ext>
            </a:extLst>
          </p:cNvPr>
          <p:cNvSpPr txBox="1"/>
          <p:nvPr/>
        </p:nvSpPr>
        <p:spPr>
          <a:xfrm>
            <a:off x="4675561" y="5424580"/>
            <a:ext cx="391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err="1">
                <a:solidFill>
                  <a:schemeClr val="accent2"/>
                </a:solidFill>
              </a:rPr>
              <a:t>will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buy</a:t>
            </a:r>
            <a:r>
              <a:rPr lang="hr-HR" sz="2400" dirty="0">
                <a:solidFill>
                  <a:schemeClr val="accent2"/>
                </a:solidFill>
              </a:rPr>
              <a:t> a </a:t>
            </a:r>
            <a:r>
              <a:rPr lang="hr-HR" sz="2400" dirty="0" err="1">
                <a:solidFill>
                  <a:schemeClr val="accent2"/>
                </a:solidFill>
              </a:rPr>
              <a:t>new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phone</a:t>
            </a:r>
            <a:endParaRPr lang="hr-HR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1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9BE1B8-DBE2-46C6-A561-1E25096D7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2"/>
                </a:solidFill>
              </a:rPr>
              <a:t>A / AN / Ø</a:t>
            </a:r>
          </a:p>
        </p:txBody>
      </p:sp>
      <p:sp>
        <p:nvSpPr>
          <p:cNvPr id="7" name="Rezervirano mjesto sadržaja 6">
            <a:extLst>
              <a:ext uri="{FF2B5EF4-FFF2-40B4-BE49-F238E27FC236}">
                <a16:creationId xmlns:a16="http://schemas.microsoft.com/office/drawing/2014/main" id="{E4DC43EF-92DA-4B17-8AAB-6A57B45850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hr-HR" dirty="0"/>
              <a:t>___ T-</a:t>
            </a:r>
            <a:r>
              <a:rPr lang="hr-HR" dirty="0" err="1"/>
              <a:t>shirt</a:t>
            </a:r>
            <a:endParaRPr lang="hr-HR" dirty="0"/>
          </a:p>
          <a:p>
            <a:pPr marL="0" indent="0">
              <a:lnSpc>
                <a:spcPct val="150000"/>
              </a:lnSpc>
              <a:buNone/>
            </a:pPr>
            <a:r>
              <a:rPr lang="hr-HR" dirty="0"/>
              <a:t>___ anorak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r-HR" dirty="0"/>
              <a:t>___ </a:t>
            </a:r>
            <a:r>
              <a:rPr lang="hr-HR" dirty="0" err="1"/>
              <a:t>pair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jeans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r-HR" dirty="0"/>
              <a:t>___ jeans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r-HR" dirty="0"/>
              <a:t>___ T-</a:t>
            </a:r>
            <a:r>
              <a:rPr lang="hr-HR" dirty="0" err="1"/>
              <a:t>shirts</a:t>
            </a: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9B2A84F-C4AD-427D-8454-E5D17BF2FC46}"/>
              </a:ext>
            </a:extLst>
          </p:cNvPr>
          <p:cNvSpPr txBox="1"/>
          <p:nvPr/>
        </p:nvSpPr>
        <p:spPr>
          <a:xfrm>
            <a:off x="1040009" y="1925344"/>
            <a:ext cx="544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0EE2104-0E1C-4A09-B93A-E906D69BDDBA}"/>
              </a:ext>
            </a:extLst>
          </p:cNvPr>
          <p:cNvSpPr txBox="1"/>
          <p:nvPr/>
        </p:nvSpPr>
        <p:spPr>
          <a:xfrm>
            <a:off x="912419" y="2645056"/>
            <a:ext cx="799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err="1">
                <a:solidFill>
                  <a:schemeClr val="accent2"/>
                </a:solidFill>
              </a:rPr>
              <a:t>an</a:t>
            </a:r>
            <a:endParaRPr lang="hr-HR" sz="3200" b="1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3D072FA-4C21-4C47-BBBC-B55319F86A00}"/>
              </a:ext>
            </a:extLst>
          </p:cNvPr>
          <p:cNvSpPr txBox="1"/>
          <p:nvPr/>
        </p:nvSpPr>
        <p:spPr>
          <a:xfrm>
            <a:off x="1040009" y="3416519"/>
            <a:ext cx="544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9BEF6AB-3318-4382-9DD0-D94E22593BDF}"/>
              </a:ext>
            </a:extLst>
          </p:cNvPr>
          <p:cNvSpPr txBox="1"/>
          <p:nvPr/>
        </p:nvSpPr>
        <p:spPr>
          <a:xfrm>
            <a:off x="912420" y="4187980"/>
            <a:ext cx="544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>
                <a:solidFill>
                  <a:schemeClr val="accent2"/>
                </a:solidFill>
              </a:rPr>
              <a:t> -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EAE7617-7EF6-4548-A650-245B6175D9DD}"/>
              </a:ext>
            </a:extLst>
          </p:cNvPr>
          <p:cNvSpPr txBox="1"/>
          <p:nvPr/>
        </p:nvSpPr>
        <p:spPr>
          <a:xfrm>
            <a:off x="912420" y="4890084"/>
            <a:ext cx="544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>
                <a:solidFill>
                  <a:schemeClr val="accent2"/>
                </a:solidFill>
              </a:rPr>
              <a:t> -</a:t>
            </a:r>
          </a:p>
        </p:txBody>
      </p:sp>
      <p:sp>
        <p:nvSpPr>
          <p:cNvPr id="13" name="Desna vitičasta zagrada 12">
            <a:extLst>
              <a:ext uri="{FF2B5EF4-FFF2-40B4-BE49-F238E27FC236}">
                <a16:creationId xmlns:a16="http://schemas.microsoft.com/office/drawing/2014/main" id="{BAC3C394-2BFC-4DAD-BA6F-1BD5EDCFD5CD}"/>
              </a:ext>
            </a:extLst>
          </p:cNvPr>
          <p:cNvSpPr/>
          <p:nvPr/>
        </p:nvSpPr>
        <p:spPr>
          <a:xfrm>
            <a:off x="3785191" y="2073348"/>
            <a:ext cx="382772" cy="19279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Desna vitičasta zagrada 13">
            <a:extLst>
              <a:ext uri="{FF2B5EF4-FFF2-40B4-BE49-F238E27FC236}">
                <a16:creationId xmlns:a16="http://schemas.microsoft.com/office/drawing/2014/main" id="{F50C1274-38EC-4EAA-AAB7-2B3D70CA5C22}"/>
              </a:ext>
            </a:extLst>
          </p:cNvPr>
          <p:cNvSpPr/>
          <p:nvPr/>
        </p:nvSpPr>
        <p:spPr>
          <a:xfrm>
            <a:off x="3795824" y="4295016"/>
            <a:ext cx="372139" cy="11798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7CC7503-782E-4F2C-B481-2C11F84431AA}"/>
              </a:ext>
            </a:extLst>
          </p:cNvPr>
          <p:cNvSpPr txBox="1"/>
          <p:nvPr/>
        </p:nvSpPr>
        <p:spPr>
          <a:xfrm>
            <a:off x="4800389" y="2806487"/>
            <a:ext cx="391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chemeClr val="accent2"/>
                </a:solidFill>
              </a:rPr>
              <a:t>A/ An = for singular </a:t>
            </a:r>
            <a:r>
              <a:rPr lang="hr-HR" sz="2400" dirty="0" err="1">
                <a:solidFill>
                  <a:schemeClr val="accent2"/>
                </a:solidFill>
              </a:rPr>
              <a:t>only</a:t>
            </a:r>
            <a:r>
              <a:rPr lang="hr-HR" sz="2400" dirty="0">
                <a:solidFill>
                  <a:schemeClr val="accent2"/>
                </a:solidFill>
              </a:rPr>
              <a:t>!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A40E9AE-B865-466E-8328-A2E47C5D7A42}"/>
              </a:ext>
            </a:extLst>
          </p:cNvPr>
          <p:cNvSpPr txBox="1"/>
          <p:nvPr/>
        </p:nvSpPr>
        <p:spPr>
          <a:xfrm>
            <a:off x="4800388" y="4423272"/>
            <a:ext cx="391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chemeClr val="accent2"/>
                </a:solidFill>
              </a:rPr>
              <a:t>- for </a:t>
            </a:r>
            <a:r>
              <a:rPr lang="hr-HR" sz="2400" dirty="0" err="1">
                <a:solidFill>
                  <a:schemeClr val="accent2"/>
                </a:solidFill>
              </a:rPr>
              <a:t>uncountable</a:t>
            </a:r>
            <a:r>
              <a:rPr lang="hr-HR" sz="2400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accent2"/>
                </a:solidFill>
              </a:rPr>
              <a:t>nouns</a:t>
            </a:r>
            <a:endParaRPr lang="hr-HR" sz="2400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FAB926F8-DC06-44D1-9B13-E8331A4C51AD}"/>
              </a:ext>
            </a:extLst>
          </p:cNvPr>
          <p:cNvSpPr txBox="1"/>
          <p:nvPr/>
        </p:nvSpPr>
        <p:spPr>
          <a:xfrm>
            <a:off x="4800387" y="5013194"/>
            <a:ext cx="391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>
                <a:solidFill>
                  <a:schemeClr val="accent2"/>
                </a:solidFill>
              </a:rPr>
              <a:t>- for plural</a:t>
            </a:r>
          </a:p>
        </p:txBody>
      </p:sp>
    </p:spTree>
    <p:extLst>
      <p:ext uri="{BB962C8B-B14F-4D97-AF65-F5344CB8AC3E}">
        <p14:creationId xmlns:p14="http://schemas.microsoft.com/office/powerpoint/2010/main" val="418398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66AF581-0D65-4E4D-9A4B-A29799601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Workbook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practice</a:t>
            </a:r>
            <a:r>
              <a:rPr lang="hr-HR" sz="4000" dirty="0">
                <a:solidFill>
                  <a:schemeClr val="accent2"/>
                </a:solidFill>
              </a:rPr>
              <a:t>: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105/ </a:t>
            </a:r>
            <a:r>
              <a:rPr lang="hr-HR" sz="4000" dirty="0" err="1">
                <a:solidFill>
                  <a:schemeClr val="accent2"/>
                </a:solidFill>
              </a:rPr>
              <a:t>writing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bites</a:t>
            </a:r>
            <a:endParaRPr lang="hr-HR" sz="4000" dirty="0">
              <a:solidFill>
                <a:schemeClr val="accent2"/>
              </a:solidFill>
            </a:endParaRPr>
          </a:p>
        </p:txBody>
      </p:sp>
      <p:pic>
        <p:nvPicPr>
          <p:cNvPr id="5" name="Rezervirano mjesto sadržaja 4" descr="Slika na kojoj se prikazuje tekst&#10;&#10;Opis je automatski generiran">
            <a:extLst>
              <a:ext uri="{FF2B5EF4-FFF2-40B4-BE49-F238E27FC236}">
                <a16:creationId xmlns:a16="http://schemas.microsoft.com/office/drawing/2014/main" id="{EBDDCCB5-26DD-49A6-AE21-76C45F8C21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5" t="59451" r="16371" b="25155"/>
          <a:stretch/>
        </p:blipFill>
        <p:spPr>
          <a:xfrm>
            <a:off x="5388584" y="775708"/>
            <a:ext cx="6803416" cy="1617418"/>
          </a:xfrm>
        </p:spPr>
      </p:pic>
      <p:pic>
        <p:nvPicPr>
          <p:cNvPr id="7" name="Slika 6" descr="Slika na kojoj se prikazuje tekst, snimka zaslona, elektronički, izlog&#10;&#10;Opis je automatski generiran">
            <a:extLst>
              <a:ext uri="{FF2B5EF4-FFF2-40B4-BE49-F238E27FC236}">
                <a16:creationId xmlns:a16="http://schemas.microsoft.com/office/drawing/2014/main" id="{741320AF-9466-49BD-88D9-59FD852619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30387" r="55610" b="30387"/>
          <a:stretch/>
        </p:blipFill>
        <p:spPr>
          <a:xfrm>
            <a:off x="5334711" y="2393126"/>
            <a:ext cx="6911162" cy="4064761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2849E80-7B25-4FE3-A5F9-71E9FD8116BB}"/>
              </a:ext>
            </a:extLst>
          </p:cNvPr>
          <p:cNvSpPr txBox="1"/>
          <p:nvPr/>
        </p:nvSpPr>
        <p:spPr>
          <a:xfrm>
            <a:off x="7368364" y="1113133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4022537-EB90-4604-9D89-D036C5D35D68}"/>
              </a:ext>
            </a:extLst>
          </p:cNvPr>
          <p:cNvSpPr txBox="1"/>
          <p:nvPr/>
        </p:nvSpPr>
        <p:spPr>
          <a:xfrm>
            <a:off x="8925147" y="1113133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613066C-BAA7-4943-9A05-C3A84C4FCAA5}"/>
              </a:ext>
            </a:extLst>
          </p:cNvPr>
          <p:cNvSpPr txBox="1"/>
          <p:nvPr/>
        </p:nvSpPr>
        <p:spPr>
          <a:xfrm>
            <a:off x="8790292" y="1690688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F25059A-CBE0-4932-AEC4-80725D3646AE}"/>
              </a:ext>
            </a:extLst>
          </p:cNvPr>
          <p:cNvSpPr txBox="1"/>
          <p:nvPr/>
        </p:nvSpPr>
        <p:spPr>
          <a:xfrm>
            <a:off x="7914169" y="2541566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6DE7455-E67E-458E-AA5F-1D1C45199A24}"/>
              </a:ext>
            </a:extLst>
          </p:cNvPr>
          <p:cNvSpPr txBox="1"/>
          <p:nvPr/>
        </p:nvSpPr>
        <p:spPr>
          <a:xfrm>
            <a:off x="9237571" y="2541566"/>
            <a:ext cx="43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66259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4">
            <a:extLst>
              <a:ext uri="{FF2B5EF4-FFF2-40B4-BE49-F238E27FC236}">
                <a16:creationId xmlns:a16="http://schemas.microsoft.com/office/drawing/2014/main" id="{BEC72ABC-62B3-4508-9424-65DECCA4F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5" t="58370" r="9623" b="6063"/>
          <a:stretch/>
        </p:blipFill>
        <p:spPr>
          <a:xfrm>
            <a:off x="3496339" y="4199860"/>
            <a:ext cx="5199321" cy="1881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Naslov 5">
            <a:extLst>
              <a:ext uri="{FF2B5EF4-FFF2-40B4-BE49-F238E27FC236}">
                <a16:creationId xmlns:a16="http://schemas.microsoft.com/office/drawing/2014/main" id="{93150EE4-1CED-4D14-A23C-B5F3C1545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>
                <a:solidFill>
                  <a:schemeClr val="accent2"/>
                </a:solidFill>
              </a:rPr>
              <a:t>SHOPPING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CC87C95-F975-48FE-BAB2-D1AAF9751474}"/>
              </a:ext>
            </a:extLst>
          </p:cNvPr>
          <p:cNvSpPr txBox="1"/>
          <p:nvPr/>
        </p:nvSpPr>
        <p:spPr>
          <a:xfrm>
            <a:off x="2597888" y="1537713"/>
            <a:ext cx="7375452" cy="1891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/>
              <a:t>Who do you go shopping with?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Do you and your parents have the same taste for clothes?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Where do you usually buy clothes?</a:t>
            </a:r>
          </a:p>
          <a:p>
            <a:pPr>
              <a:lnSpc>
                <a:spcPct val="150000"/>
              </a:lnSpc>
            </a:pPr>
            <a:r>
              <a:rPr lang="en-GB" sz="2000" dirty="0"/>
              <a:t>Which clothing item do you often buy?</a:t>
            </a:r>
          </a:p>
        </p:txBody>
      </p:sp>
    </p:spTree>
    <p:extLst>
      <p:ext uri="{BB962C8B-B14F-4D97-AF65-F5344CB8AC3E}">
        <p14:creationId xmlns:p14="http://schemas.microsoft.com/office/powerpoint/2010/main" val="246084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>
            <a:extLst>
              <a:ext uri="{FF2B5EF4-FFF2-40B4-BE49-F238E27FC236}">
                <a16:creationId xmlns:a16="http://schemas.microsoft.com/office/drawing/2014/main" id="{141DC15E-0AC4-4A24-B82C-49C3CA6034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6" t="1474" r="8103" b="13069"/>
          <a:stretch/>
        </p:blipFill>
        <p:spPr>
          <a:xfrm>
            <a:off x="373624" y="630585"/>
            <a:ext cx="8899123" cy="5253355"/>
          </a:xfrm>
          <a:prstGeom prst="rect">
            <a:avLst/>
          </a:prstGeom>
        </p:spPr>
      </p:pic>
      <p:sp>
        <p:nvSpPr>
          <p:cNvPr id="5" name="Naslov 1">
            <a:extLst>
              <a:ext uri="{FF2B5EF4-FFF2-40B4-BE49-F238E27FC236}">
                <a16:creationId xmlns:a16="http://schemas.microsoft.com/office/drawing/2014/main" id="{EF721EA9-1267-493C-98F4-B5986A306652}"/>
              </a:ext>
            </a:extLst>
          </p:cNvPr>
          <p:cNvSpPr txBox="1">
            <a:spLocks/>
          </p:cNvSpPr>
          <p:nvPr/>
        </p:nvSpPr>
        <p:spPr>
          <a:xfrm>
            <a:off x="9068258" y="1137685"/>
            <a:ext cx="4005580" cy="579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hr-HR" sz="2400" b="1" u="sng" dirty="0">
                <a:solidFill>
                  <a:srgbClr val="7030A0"/>
                </a:solidFill>
              </a:rPr>
              <a:t>VOCABULARY: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7030A0"/>
                </a:solidFill>
              </a:rPr>
              <a:t>try on 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7030A0"/>
                </a:solidFill>
              </a:rPr>
              <a:t>changing rooms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rgbClr val="7030A0"/>
                </a:solidFill>
              </a:rPr>
              <a:t>f</a:t>
            </a:r>
            <a:r>
              <a:rPr lang="en-GB" sz="2400" dirty="0">
                <a:solidFill>
                  <a:srgbClr val="7030A0"/>
                </a:solidFill>
              </a:rPr>
              <a:t>it</a:t>
            </a:r>
            <a:r>
              <a:rPr lang="hr-HR" sz="2400" dirty="0">
                <a:solidFill>
                  <a:srgbClr val="7030A0"/>
                </a:solidFill>
              </a:rPr>
              <a:t> </a:t>
            </a:r>
            <a:endParaRPr lang="en-GB" sz="2400" dirty="0">
              <a:solidFill>
                <a:srgbClr val="7030A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7030A0"/>
                </a:solidFill>
              </a:rPr>
              <a:t>bigger size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7030A0"/>
                </a:solidFill>
              </a:rPr>
              <a:t>smaller size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7030A0"/>
                </a:solidFill>
              </a:rPr>
              <a:t>how much is it 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7030A0"/>
                </a:solidFill>
              </a:rPr>
              <a:t>expensive </a:t>
            </a:r>
            <a:br>
              <a:rPr lang="hr-HR" sz="2400" dirty="0"/>
            </a:br>
            <a:br>
              <a:rPr lang="hr-HR" sz="2400" b="1" dirty="0"/>
            </a:br>
            <a:br>
              <a:rPr lang="hr-HR" sz="2400" b="1" dirty="0"/>
            </a:br>
            <a:br>
              <a:rPr lang="hr-HR" sz="2400" b="1" dirty="0"/>
            </a:br>
            <a:br>
              <a:rPr lang="hr-HR" sz="2400" b="1" dirty="0"/>
            </a:br>
            <a:br>
              <a:rPr lang="hr-HR" sz="2400" b="1" dirty="0"/>
            </a:br>
            <a:endParaRPr lang="hr-HR" sz="2400" b="1" dirty="0"/>
          </a:p>
        </p:txBody>
      </p:sp>
    </p:spTree>
    <p:extLst>
      <p:ext uri="{BB962C8B-B14F-4D97-AF65-F5344CB8AC3E}">
        <p14:creationId xmlns:p14="http://schemas.microsoft.com/office/powerpoint/2010/main" val="3052735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3B5D88F-C0EE-493E-9400-7143BBF21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Workbook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107 / E</a:t>
            </a:r>
          </a:p>
        </p:txBody>
      </p:sp>
      <p:pic>
        <p:nvPicPr>
          <p:cNvPr id="5" name="Rezervirano mjesto sadržaja 4" descr="Slika na kojoj se prikazuje tekst&#10;&#10;Opis je automatski generiran">
            <a:extLst>
              <a:ext uri="{FF2B5EF4-FFF2-40B4-BE49-F238E27FC236}">
                <a16:creationId xmlns:a16="http://schemas.microsoft.com/office/drawing/2014/main" id="{D80EA9BB-B0AC-4238-93C8-4784E6EA92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7684" r="11148" b="13183"/>
          <a:stretch/>
        </p:blipFill>
        <p:spPr>
          <a:xfrm>
            <a:off x="4635794" y="1249621"/>
            <a:ext cx="6124355" cy="5243254"/>
          </a:xfr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7379DE5-47B3-4446-ACAD-2208E2FCD30A}"/>
              </a:ext>
            </a:extLst>
          </p:cNvPr>
          <p:cNvSpPr txBox="1"/>
          <p:nvPr/>
        </p:nvSpPr>
        <p:spPr>
          <a:xfrm>
            <a:off x="5856767" y="2280280"/>
            <a:ext cx="113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help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E9DEADC-3188-4B5B-A743-4582F96E3BB3}"/>
              </a:ext>
            </a:extLst>
          </p:cNvPr>
          <p:cNvSpPr txBox="1"/>
          <p:nvPr/>
        </p:nvSpPr>
        <p:spPr>
          <a:xfrm>
            <a:off x="5739809" y="2587922"/>
            <a:ext cx="113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looking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BB6CEEB-0FBD-46A9-9DB4-1D64FF4D0AAC}"/>
              </a:ext>
            </a:extLst>
          </p:cNvPr>
          <p:cNvSpPr txBox="1"/>
          <p:nvPr/>
        </p:nvSpPr>
        <p:spPr>
          <a:xfrm>
            <a:off x="6426495" y="3391327"/>
            <a:ext cx="113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there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9FC8B2D-0E53-42CC-BDFC-864326907E0E}"/>
              </a:ext>
            </a:extLst>
          </p:cNvPr>
          <p:cNvSpPr txBox="1"/>
          <p:nvPr/>
        </p:nvSpPr>
        <p:spPr>
          <a:xfrm>
            <a:off x="5739809" y="3669822"/>
            <a:ext cx="113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try</a:t>
            </a:r>
            <a:r>
              <a:rPr lang="hr-HR" dirty="0">
                <a:solidFill>
                  <a:schemeClr val="accent2"/>
                </a:solidFill>
              </a:rPr>
              <a:t> on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75F5CF7-EF49-4CD5-840B-55588B711266}"/>
              </a:ext>
            </a:extLst>
          </p:cNvPr>
          <p:cNvSpPr txBox="1"/>
          <p:nvPr/>
        </p:nvSpPr>
        <p:spPr>
          <a:xfrm>
            <a:off x="5814237" y="3908650"/>
            <a:ext cx="1139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changing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rooms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1A0B9E22-29E7-4DF4-B36C-57E83D58A661}"/>
              </a:ext>
            </a:extLst>
          </p:cNvPr>
          <p:cNvSpPr txBox="1"/>
          <p:nvPr/>
        </p:nvSpPr>
        <p:spPr>
          <a:xfrm>
            <a:off x="5739809" y="4518306"/>
            <a:ext cx="113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fit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47D910E-E503-4C21-AE0F-F18FB7E09371}"/>
              </a:ext>
            </a:extLst>
          </p:cNvPr>
          <p:cNvSpPr txBox="1"/>
          <p:nvPr/>
        </p:nvSpPr>
        <p:spPr>
          <a:xfrm>
            <a:off x="7983280" y="4820504"/>
            <a:ext cx="113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short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91931B3-05A6-4CC7-9CC1-7F64A8D332C8}"/>
              </a:ext>
            </a:extLst>
          </p:cNvPr>
          <p:cNvSpPr txBox="1"/>
          <p:nvPr/>
        </p:nvSpPr>
        <p:spPr>
          <a:xfrm>
            <a:off x="5392479" y="5320924"/>
            <a:ext cx="113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extra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9C9EDF7-E3E4-4A13-81A5-8BBCFB4558D2}"/>
              </a:ext>
            </a:extLst>
          </p:cNvPr>
          <p:cNvSpPr txBox="1"/>
          <p:nvPr/>
        </p:nvSpPr>
        <p:spPr>
          <a:xfrm>
            <a:off x="6309537" y="5836751"/>
            <a:ext cx="1139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minute</a:t>
            </a:r>
          </a:p>
        </p:txBody>
      </p:sp>
    </p:spTree>
    <p:extLst>
      <p:ext uri="{BB962C8B-B14F-4D97-AF65-F5344CB8AC3E}">
        <p14:creationId xmlns:p14="http://schemas.microsoft.com/office/powerpoint/2010/main" val="38625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6F7C0F5-36FD-48BB-BEB2-3AA3D772E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075"/>
            <a:ext cx="10515600" cy="1325563"/>
          </a:xfrm>
        </p:spPr>
        <p:txBody>
          <a:bodyPr>
            <a:normAutofit/>
          </a:bodyPr>
          <a:lstStyle/>
          <a:p>
            <a:r>
              <a:rPr lang="hr-HR" b="1" u="sng" dirty="0" err="1"/>
              <a:t>Clothes</a:t>
            </a:r>
            <a:r>
              <a:rPr lang="hr-HR" b="1" u="sng" dirty="0"/>
              <a:t>:</a:t>
            </a:r>
            <a:endParaRPr lang="hr-HR" dirty="0"/>
          </a:p>
        </p:txBody>
      </p:sp>
      <p:pic>
        <p:nvPicPr>
          <p:cNvPr id="5" name="Rezervirano mjesto sadržaja 4" descr="Slika na kojoj se prikazuje crtež&#10;&#10;Opis je automatski generiran">
            <a:extLst>
              <a:ext uri="{FF2B5EF4-FFF2-40B4-BE49-F238E27FC236}">
                <a16:creationId xmlns:a16="http://schemas.microsoft.com/office/drawing/2014/main" id="{A1555376-FE77-44DA-BF98-B21DA14B24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01040" y="2198597"/>
            <a:ext cx="2022475" cy="2022475"/>
          </a:xfrm>
        </p:spPr>
      </p:pic>
      <p:pic>
        <p:nvPicPr>
          <p:cNvPr id="7" name="Slika 6" descr="Slika na kojoj se prikazuje crtež&#10;&#10;Opis je automatski generiran">
            <a:extLst>
              <a:ext uri="{FF2B5EF4-FFF2-40B4-BE49-F238E27FC236}">
                <a16:creationId xmlns:a16="http://schemas.microsoft.com/office/drawing/2014/main" id="{A2ACE706-4E6C-4EC2-BC78-ED295FB3B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346292" y="2410217"/>
            <a:ext cx="1642283" cy="1657350"/>
          </a:xfrm>
          <a:prstGeom prst="rect">
            <a:avLst/>
          </a:prstGeom>
        </p:spPr>
      </p:pic>
      <p:pic>
        <p:nvPicPr>
          <p:cNvPr id="10" name="Slika 9" descr="Slika na kojoj se prikazuje mašna&#10;&#10;Opis je automatski generiran">
            <a:extLst>
              <a:ext uri="{FF2B5EF4-FFF2-40B4-BE49-F238E27FC236}">
                <a16:creationId xmlns:a16="http://schemas.microsoft.com/office/drawing/2014/main" id="{5669F94B-768E-4D02-8FEF-778B25C174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83261" y="2618807"/>
            <a:ext cx="1007600" cy="1662020"/>
          </a:xfrm>
          <a:prstGeom prst="rect">
            <a:avLst/>
          </a:prstGeom>
        </p:spPr>
      </p:pic>
      <p:pic>
        <p:nvPicPr>
          <p:cNvPr id="12" name="Slika 11" descr="Slika na kojoj se prikazuje košulja&#10;&#10;Opis je automatski generiran">
            <a:extLst>
              <a:ext uri="{FF2B5EF4-FFF2-40B4-BE49-F238E27FC236}">
                <a16:creationId xmlns:a16="http://schemas.microsoft.com/office/drawing/2014/main" id="{511096B6-297A-4D8D-A95A-75E1C75E0A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444916" y="2399014"/>
            <a:ext cx="2248355" cy="1762125"/>
          </a:xfrm>
          <a:prstGeom prst="rect">
            <a:avLst/>
          </a:prstGeom>
        </p:spPr>
      </p:pic>
      <p:pic>
        <p:nvPicPr>
          <p:cNvPr id="14" name="Slika 13" descr="Slika na kojoj se prikazuje crtež&#10;&#10;Opis je automatski generiran">
            <a:extLst>
              <a:ext uri="{FF2B5EF4-FFF2-40B4-BE49-F238E27FC236}">
                <a16:creationId xmlns:a16="http://schemas.microsoft.com/office/drawing/2014/main" id="{054D00A7-705F-40BC-B612-7DF88B240C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701040" y="4742466"/>
            <a:ext cx="2479040" cy="1438359"/>
          </a:xfrm>
          <a:prstGeom prst="rect">
            <a:avLst/>
          </a:prstGeom>
        </p:spPr>
      </p:pic>
      <p:pic>
        <p:nvPicPr>
          <p:cNvPr id="16" name="Slika 15" descr="Slika na kojoj se prikazuje odjeća, snijeg, kaput, muškarac&#10;&#10;Opis je automatski generiran">
            <a:extLst>
              <a:ext uri="{FF2B5EF4-FFF2-40B4-BE49-F238E27FC236}">
                <a16:creationId xmlns:a16="http://schemas.microsoft.com/office/drawing/2014/main" id="{1A9817FB-24B5-4351-82B2-ADAEDEA6D5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3995293" y="3920813"/>
            <a:ext cx="2001520" cy="2692712"/>
          </a:xfrm>
          <a:prstGeom prst="rect">
            <a:avLst/>
          </a:prstGeom>
        </p:spPr>
      </p:pic>
      <p:pic>
        <p:nvPicPr>
          <p:cNvPr id="19" name="Slika 18">
            <a:extLst>
              <a:ext uri="{FF2B5EF4-FFF2-40B4-BE49-F238E27FC236}">
                <a16:creationId xmlns:a16="http://schemas.microsoft.com/office/drawing/2014/main" id="{BFEEC47B-C078-4F84-9042-AF1FC827163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rcRect l="27087" t="21333" r="23037" b="28626"/>
          <a:stretch/>
        </p:blipFill>
        <p:spPr>
          <a:xfrm>
            <a:off x="6718446" y="4559673"/>
            <a:ext cx="2339137" cy="1564573"/>
          </a:xfrm>
          <a:prstGeom prst="rect">
            <a:avLst/>
          </a:prstGeom>
        </p:spPr>
      </p:pic>
      <p:pic>
        <p:nvPicPr>
          <p:cNvPr id="21" name="Slika 20" descr="Slika na kojoj se prikazuje muškarac, tamno, naprijed, nošenje&#10;&#10;Opis je automatski generiran">
            <a:extLst>
              <a:ext uri="{FF2B5EF4-FFF2-40B4-BE49-F238E27FC236}">
                <a16:creationId xmlns:a16="http://schemas.microsoft.com/office/drawing/2014/main" id="{DF30EFEE-CDBA-457D-A714-52CE944D1FA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10587957" y="1838707"/>
            <a:ext cx="1156255" cy="2220009"/>
          </a:xfrm>
          <a:prstGeom prst="rect">
            <a:avLst/>
          </a:prstGeom>
        </p:spPr>
      </p:pic>
      <p:pic>
        <p:nvPicPr>
          <p:cNvPr id="23" name="Slika 22" descr="Slika na kojoj se prikazuje kišobran, dodatak, kiša, zmaj&#10;&#10;Opis je automatski generiran">
            <a:extLst>
              <a:ext uri="{FF2B5EF4-FFF2-40B4-BE49-F238E27FC236}">
                <a16:creationId xmlns:a16="http://schemas.microsoft.com/office/drawing/2014/main" id="{F5231195-C87C-4C4A-BC76-F895BFD55D3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9"/>
              </a:ext>
            </a:extLst>
          </a:blip>
          <a:stretch>
            <a:fillRect/>
          </a:stretch>
        </p:blipFill>
        <p:spPr>
          <a:xfrm>
            <a:off x="9505386" y="4221072"/>
            <a:ext cx="1985574" cy="2241776"/>
          </a:xfrm>
          <a:prstGeom prst="rect">
            <a:avLst/>
          </a:prstGeom>
        </p:spPr>
      </p:pic>
      <p:sp>
        <p:nvSpPr>
          <p:cNvPr id="25" name="Pravokutnik 24">
            <a:extLst>
              <a:ext uri="{FF2B5EF4-FFF2-40B4-BE49-F238E27FC236}">
                <a16:creationId xmlns:a16="http://schemas.microsoft.com/office/drawing/2014/main" id="{41CAD851-5C05-4CEA-97EE-52171AA94F98}"/>
              </a:ext>
            </a:extLst>
          </p:cNvPr>
          <p:cNvSpPr/>
          <p:nvPr/>
        </p:nvSpPr>
        <p:spPr>
          <a:xfrm>
            <a:off x="1372235" y="1860696"/>
            <a:ext cx="9652000" cy="758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2400" dirty="0">
                <a:solidFill>
                  <a:schemeClr val="tx2"/>
                </a:solidFill>
              </a:rPr>
              <a:t>1. 			2.		  3.		      4.		       5.</a:t>
            </a:r>
          </a:p>
        </p:txBody>
      </p:sp>
      <p:sp>
        <p:nvSpPr>
          <p:cNvPr id="27" name="Pravokutnik 26">
            <a:extLst>
              <a:ext uri="{FF2B5EF4-FFF2-40B4-BE49-F238E27FC236}">
                <a16:creationId xmlns:a16="http://schemas.microsoft.com/office/drawing/2014/main" id="{62021057-F6F6-4B12-8491-DCA6EE605BDE}"/>
              </a:ext>
            </a:extLst>
          </p:cNvPr>
          <p:cNvSpPr/>
          <p:nvPr/>
        </p:nvSpPr>
        <p:spPr>
          <a:xfrm>
            <a:off x="1406088" y="4161139"/>
            <a:ext cx="9652000" cy="758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2400" dirty="0">
                <a:solidFill>
                  <a:schemeClr val="tx2"/>
                </a:solidFill>
              </a:rPr>
              <a:t>6. 			7.		        8.		      	       9.</a:t>
            </a:r>
          </a:p>
        </p:txBody>
      </p:sp>
      <p:sp>
        <p:nvSpPr>
          <p:cNvPr id="3" name="Pravokutnik 2">
            <a:extLst>
              <a:ext uri="{FF2B5EF4-FFF2-40B4-BE49-F238E27FC236}">
                <a16:creationId xmlns:a16="http://schemas.microsoft.com/office/drawing/2014/main" id="{205006DE-D1C5-40D9-B0B7-4285B9BA9B0C}"/>
              </a:ext>
            </a:extLst>
          </p:cNvPr>
          <p:cNvSpPr/>
          <p:nvPr/>
        </p:nvSpPr>
        <p:spPr>
          <a:xfrm>
            <a:off x="381000" y="3714749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 err="1">
                <a:solidFill>
                  <a:schemeClr val="tx1"/>
                </a:solidFill>
              </a:rPr>
              <a:t>flip</a:t>
            </a:r>
            <a:r>
              <a:rPr lang="hr-HR" sz="2000" dirty="0">
                <a:solidFill>
                  <a:schemeClr val="tx1"/>
                </a:solidFill>
              </a:rPr>
              <a:t> </a:t>
            </a:r>
            <a:r>
              <a:rPr lang="hr-HR" sz="2000" dirty="0" err="1">
                <a:solidFill>
                  <a:schemeClr val="tx1"/>
                </a:solidFill>
              </a:rPr>
              <a:t>flops</a:t>
            </a:r>
            <a:endParaRPr lang="hr-HR" sz="2000" dirty="0">
              <a:solidFill>
                <a:schemeClr val="tx1"/>
              </a:solidFill>
            </a:endParaRPr>
          </a:p>
        </p:txBody>
      </p:sp>
      <p:sp>
        <p:nvSpPr>
          <p:cNvPr id="15" name="Pravokutnik 14">
            <a:extLst>
              <a:ext uri="{FF2B5EF4-FFF2-40B4-BE49-F238E27FC236}">
                <a16:creationId xmlns:a16="http://schemas.microsoft.com/office/drawing/2014/main" id="{AECEF58B-E1F4-4863-A415-2C9A763F6755}"/>
              </a:ext>
            </a:extLst>
          </p:cNvPr>
          <p:cNvSpPr/>
          <p:nvPr/>
        </p:nvSpPr>
        <p:spPr>
          <a:xfrm>
            <a:off x="3069205" y="3475489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 err="1">
                <a:solidFill>
                  <a:schemeClr val="tx1"/>
                </a:solidFill>
              </a:rPr>
              <a:t>underwear</a:t>
            </a:r>
            <a:endParaRPr lang="hr-HR" sz="2000" dirty="0">
              <a:solidFill>
                <a:schemeClr val="tx1"/>
              </a:solidFill>
            </a:endParaRPr>
          </a:p>
        </p:txBody>
      </p:sp>
      <p:sp>
        <p:nvSpPr>
          <p:cNvPr id="17" name="Pravokutnik 16">
            <a:extLst>
              <a:ext uri="{FF2B5EF4-FFF2-40B4-BE49-F238E27FC236}">
                <a16:creationId xmlns:a16="http://schemas.microsoft.com/office/drawing/2014/main" id="{8F15FB64-29B7-4754-95AD-5377B20B0D47}"/>
              </a:ext>
            </a:extLst>
          </p:cNvPr>
          <p:cNvSpPr/>
          <p:nvPr/>
        </p:nvSpPr>
        <p:spPr>
          <a:xfrm>
            <a:off x="5431850" y="3475489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>
                <a:solidFill>
                  <a:schemeClr val="tx1"/>
                </a:solidFill>
              </a:rPr>
              <a:t>a bikini</a:t>
            </a:r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7E912A64-E969-46E6-A47E-4A16F768D0E5}"/>
              </a:ext>
            </a:extLst>
          </p:cNvPr>
          <p:cNvSpPr/>
          <p:nvPr/>
        </p:nvSpPr>
        <p:spPr>
          <a:xfrm>
            <a:off x="7879991" y="3638072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 err="1">
                <a:solidFill>
                  <a:schemeClr val="tx1"/>
                </a:solidFill>
              </a:rPr>
              <a:t>wellies</a:t>
            </a:r>
            <a:endParaRPr lang="hr-HR" sz="2000" dirty="0">
              <a:solidFill>
                <a:schemeClr val="tx1"/>
              </a:solidFill>
            </a:endParaRPr>
          </a:p>
        </p:txBody>
      </p:sp>
      <p:sp>
        <p:nvSpPr>
          <p:cNvPr id="20" name="Pravokutnik 19">
            <a:extLst>
              <a:ext uri="{FF2B5EF4-FFF2-40B4-BE49-F238E27FC236}">
                <a16:creationId xmlns:a16="http://schemas.microsoft.com/office/drawing/2014/main" id="{DB2E224A-876D-4589-B09E-D3B3449234BB}"/>
              </a:ext>
            </a:extLst>
          </p:cNvPr>
          <p:cNvSpPr/>
          <p:nvPr/>
        </p:nvSpPr>
        <p:spPr>
          <a:xfrm>
            <a:off x="10011787" y="3429000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>
                <a:solidFill>
                  <a:schemeClr val="tx1"/>
                </a:solidFill>
              </a:rPr>
              <a:t>jeans</a:t>
            </a:r>
          </a:p>
        </p:txBody>
      </p:sp>
      <p:sp>
        <p:nvSpPr>
          <p:cNvPr id="22" name="Pravokutnik 21">
            <a:extLst>
              <a:ext uri="{FF2B5EF4-FFF2-40B4-BE49-F238E27FC236}">
                <a16:creationId xmlns:a16="http://schemas.microsoft.com/office/drawing/2014/main" id="{494B1307-15C6-4A44-98CB-E2D2EA87DD71}"/>
              </a:ext>
            </a:extLst>
          </p:cNvPr>
          <p:cNvSpPr/>
          <p:nvPr/>
        </p:nvSpPr>
        <p:spPr>
          <a:xfrm>
            <a:off x="1087555" y="5808872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 err="1">
                <a:solidFill>
                  <a:schemeClr val="tx1"/>
                </a:solidFill>
              </a:rPr>
              <a:t>trainers</a:t>
            </a:r>
            <a:endParaRPr lang="hr-HR" sz="2000" dirty="0">
              <a:solidFill>
                <a:schemeClr val="tx1"/>
              </a:solidFill>
            </a:endParaRPr>
          </a:p>
        </p:txBody>
      </p:sp>
      <p:sp>
        <p:nvSpPr>
          <p:cNvPr id="24" name="Pravokutnik 23">
            <a:extLst>
              <a:ext uri="{FF2B5EF4-FFF2-40B4-BE49-F238E27FC236}">
                <a16:creationId xmlns:a16="http://schemas.microsoft.com/office/drawing/2014/main" id="{B26FBAF1-CCB7-4BAE-A20C-862D16F4BD8F}"/>
              </a:ext>
            </a:extLst>
          </p:cNvPr>
          <p:cNvSpPr/>
          <p:nvPr/>
        </p:nvSpPr>
        <p:spPr>
          <a:xfrm>
            <a:off x="4282786" y="5985281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 err="1">
                <a:solidFill>
                  <a:schemeClr val="tx1"/>
                </a:solidFill>
              </a:rPr>
              <a:t>an</a:t>
            </a:r>
            <a:r>
              <a:rPr lang="hr-HR" sz="2000" dirty="0">
                <a:solidFill>
                  <a:schemeClr val="tx1"/>
                </a:solidFill>
              </a:rPr>
              <a:t> anorak</a:t>
            </a:r>
          </a:p>
        </p:txBody>
      </p:sp>
      <p:sp>
        <p:nvSpPr>
          <p:cNvPr id="26" name="Pravokutnik 25">
            <a:extLst>
              <a:ext uri="{FF2B5EF4-FFF2-40B4-BE49-F238E27FC236}">
                <a16:creationId xmlns:a16="http://schemas.microsoft.com/office/drawing/2014/main" id="{BEA01C03-3853-4379-90C2-4A0282DDA7DC}"/>
              </a:ext>
            </a:extLst>
          </p:cNvPr>
          <p:cNvSpPr/>
          <p:nvPr/>
        </p:nvSpPr>
        <p:spPr>
          <a:xfrm>
            <a:off x="6950862" y="5771343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>
                <a:solidFill>
                  <a:schemeClr val="tx1"/>
                </a:solidFill>
              </a:rPr>
              <a:t>a </a:t>
            </a:r>
            <a:r>
              <a:rPr lang="hr-HR" sz="2000" dirty="0" err="1">
                <a:solidFill>
                  <a:schemeClr val="tx1"/>
                </a:solidFill>
              </a:rPr>
              <a:t>charger</a:t>
            </a:r>
            <a:endParaRPr lang="hr-HR" sz="2000" dirty="0">
              <a:solidFill>
                <a:schemeClr val="tx1"/>
              </a:solidFill>
            </a:endParaRPr>
          </a:p>
        </p:txBody>
      </p:sp>
      <p:sp>
        <p:nvSpPr>
          <p:cNvPr id="28" name="Pravokutnik 27">
            <a:extLst>
              <a:ext uri="{FF2B5EF4-FFF2-40B4-BE49-F238E27FC236}">
                <a16:creationId xmlns:a16="http://schemas.microsoft.com/office/drawing/2014/main" id="{01401303-2953-4528-A647-3B6909915877}"/>
              </a:ext>
            </a:extLst>
          </p:cNvPr>
          <p:cNvSpPr/>
          <p:nvPr/>
        </p:nvSpPr>
        <p:spPr>
          <a:xfrm>
            <a:off x="9895220" y="5601048"/>
            <a:ext cx="1600475" cy="352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 err="1">
                <a:solidFill>
                  <a:schemeClr val="tx1"/>
                </a:solidFill>
              </a:rPr>
              <a:t>an</a:t>
            </a:r>
            <a:r>
              <a:rPr lang="hr-HR" sz="2000" dirty="0">
                <a:solidFill>
                  <a:schemeClr val="tx1"/>
                </a:solidFill>
              </a:rPr>
              <a:t> </a:t>
            </a:r>
            <a:r>
              <a:rPr lang="hr-HR" sz="2000" dirty="0" err="1">
                <a:solidFill>
                  <a:schemeClr val="tx1"/>
                </a:solidFill>
              </a:rPr>
              <a:t>umbrella</a:t>
            </a:r>
            <a:endParaRPr lang="hr-H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14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7" grpId="0" animBg="1"/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06F1503-639B-4103-A3A9-6A85C60BC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Getting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ready</a:t>
            </a:r>
            <a:r>
              <a:rPr lang="hr-HR" dirty="0">
                <a:solidFill>
                  <a:schemeClr val="accent2"/>
                </a:solidFill>
              </a:rPr>
              <a:t> for a </a:t>
            </a:r>
            <a:r>
              <a:rPr lang="hr-HR" dirty="0" err="1">
                <a:solidFill>
                  <a:schemeClr val="accent2"/>
                </a:solidFill>
              </a:rPr>
              <a:t>trip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20571E9-171D-47DD-BD1C-E9B42AE3866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/>
              <a:t>FOOTWEAR</a:t>
            </a:r>
          </a:p>
          <a:p>
            <a:pPr lvl="1"/>
            <a:r>
              <a:rPr lang="en-US" sz="2000" dirty="0"/>
              <a:t>flip flops</a:t>
            </a:r>
          </a:p>
          <a:p>
            <a:pPr lvl="1"/>
            <a:r>
              <a:rPr lang="en-US" sz="2000" dirty="0"/>
              <a:t>trainers</a:t>
            </a:r>
          </a:p>
          <a:p>
            <a:pPr lvl="1"/>
            <a:r>
              <a:rPr lang="en-US" sz="2000" dirty="0"/>
              <a:t>doc martens</a:t>
            </a:r>
          </a:p>
          <a:p>
            <a:pPr lvl="1"/>
            <a:r>
              <a:rPr lang="en-US" sz="2000" dirty="0"/>
              <a:t>wellies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r>
              <a:rPr lang="en-US" sz="2400" b="1" u="sng" dirty="0"/>
              <a:t>TOILETRIES</a:t>
            </a:r>
          </a:p>
          <a:p>
            <a:pPr lvl="1"/>
            <a:r>
              <a:rPr lang="en-US" sz="2000" dirty="0"/>
              <a:t>a lip gloss</a:t>
            </a:r>
          </a:p>
          <a:p>
            <a:pPr lvl="1"/>
            <a:r>
              <a:rPr lang="en-US" sz="2000" dirty="0"/>
              <a:t>a hairbrush</a:t>
            </a:r>
          </a:p>
          <a:p>
            <a:pPr lvl="1"/>
            <a:r>
              <a:rPr lang="en-US" sz="2000" dirty="0"/>
              <a:t>a toothbrush</a:t>
            </a:r>
          </a:p>
          <a:p>
            <a:pPr lvl="1"/>
            <a:r>
              <a:rPr lang="en-US" sz="2000" dirty="0"/>
              <a:t>an elastic band</a:t>
            </a:r>
          </a:p>
          <a:p>
            <a:pPr lvl="1"/>
            <a:endParaRPr lang="hr-HR" dirty="0"/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0A92B12-B706-49DA-9F31-1F08E81B8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908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/>
              <a:t>CLOTHES</a:t>
            </a:r>
          </a:p>
          <a:p>
            <a:pPr lvl="1"/>
            <a:r>
              <a:rPr lang="en-US" sz="2000" dirty="0"/>
              <a:t>jeans</a:t>
            </a:r>
          </a:p>
          <a:p>
            <a:pPr lvl="1"/>
            <a:r>
              <a:rPr lang="en-US" sz="2000" dirty="0"/>
              <a:t>underwear</a:t>
            </a:r>
          </a:p>
          <a:p>
            <a:pPr lvl="1"/>
            <a:r>
              <a:rPr lang="en-US" sz="2000" dirty="0"/>
              <a:t>socks</a:t>
            </a:r>
          </a:p>
          <a:p>
            <a:pPr lvl="1"/>
            <a:r>
              <a:rPr lang="en-US" sz="2000" dirty="0"/>
              <a:t>a </a:t>
            </a:r>
            <a:r>
              <a:rPr lang="en-US" sz="2000" dirty="0" err="1"/>
              <a:t>pullo</a:t>
            </a:r>
            <a:r>
              <a:rPr lang="hr-HR" sz="2000" dirty="0" err="1"/>
              <a:t>ver</a:t>
            </a:r>
            <a:endParaRPr lang="en-US" sz="2000" dirty="0"/>
          </a:p>
          <a:p>
            <a:pPr lvl="1"/>
            <a:r>
              <a:rPr lang="en-US" sz="2000" dirty="0"/>
              <a:t>shorts</a:t>
            </a:r>
          </a:p>
          <a:p>
            <a:pPr lvl="1"/>
            <a:r>
              <a:rPr lang="en-US" sz="2000" dirty="0"/>
              <a:t>an anorak</a:t>
            </a:r>
          </a:p>
          <a:p>
            <a:pPr lvl="1"/>
            <a:r>
              <a:rPr lang="en-US" sz="2000" dirty="0"/>
              <a:t>a cardigan</a:t>
            </a:r>
          </a:p>
          <a:p>
            <a:pPr lvl="1"/>
            <a:r>
              <a:rPr lang="en-US" sz="2000" dirty="0"/>
              <a:t>a bikini</a:t>
            </a:r>
            <a:endParaRPr lang="hr-HR" sz="2000" dirty="0"/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400" b="1" u="sng" dirty="0"/>
              <a:t>OTHER</a:t>
            </a:r>
          </a:p>
          <a:p>
            <a:pPr lvl="1"/>
            <a:r>
              <a:rPr lang="en-US" sz="2000" dirty="0"/>
              <a:t>a battery charger</a:t>
            </a:r>
          </a:p>
          <a:p>
            <a:pPr lvl="1"/>
            <a:r>
              <a:rPr lang="en-US" sz="2000" dirty="0"/>
              <a:t>a camera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6046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0D8F46E8-40FD-460B-8EEC-54666D98D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/>
              <a:t>What</a:t>
            </a:r>
            <a:r>
              <a:rPr lang="hr-HR" dirty="0"/>
              <a:t> </a:t>
            </a:r>
            <a:r>
              <a:rPr lang="hr-HR" dirty="0" err="1"/>
              <a:t>if</a:t>
            </a:r>
            <a:r>
              <a:rPr lang="hr-HR" dirty="0"/>
              <a:t>…?</a:t>
            </a:r>
            <a:br>
              <a:rPr lang="hr-HR" dirty="0"/>
            </a:br>
            <a:endParaRPr lang="hr-HR" dirty="0"/>
          </a:p>
        </p:txBody>
      </p:sp>
      <p:pic>
        <p:nvPicPr>
          <p:cNvPr id="8" name="Rezervirano mjesto sadržaja 7" descr="Slika na kojoj se prikazuje tekst&#10;&#10;Opis je automatski generiran">
            <a:extLst>
              <a:ext uri="{FF2B5EF4-FFF2-40B4-BE49-F238E27FC236}">
                <a16:creationId xmlns:a16="http://schemas.microsoft.com/office/drawing/2014/main" id="{ED1B25F4-6864-4ED5-A075-6E864435A3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5" t="34396" r="19923" b="14703"/>
          <a:stretch/>
        </p:blipFill>
        <p:spPr>
          <a:xfrm>
            <a:off x="838200" y="1599248"/>
            <a:ext cx="7797800" cy="3244124"/>
          </a:xfr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00ED396E-51FE-4FDE-8E4E-E810302DD8B7}"/>
              </a:ext>
            </a:extLst>
          </p:cNvPr>
          <p:cNvSpPr txBox="1"/>
          <p:nvPr/>
        </p:nvSpPr>
        <p:spPr>
          <a:xfrm>
            <a:off x="5062220" y="3429000"/>
            <a:ext cx="82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2B167CA-6A26-481B-BB2E-442C5F467CF5}"/>
              </a:ext>
            </a:extLst>
          </p:cNvPr>
          <p:cNvSpPr txBox="1"/>
          <p:nvPr/>
        </p:nvSpPr>
        <p:spPr>
          <a:xfrm>
            <a:off x="5051425" y="3124200"/>
            <a:ext cx="82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9573CFF-9526-43BE-9267-384E0FB5AF8A}"/>
              </a:ext>
            </a:extLst>
          </p:cNvPr>
          <p:cNvSpPr txBox="1"/>
          <p:nvPr/>
        </p:nvSpPr>
        <p:spPr>
          <a:xfrm>
            <a:off x="5062220" y="4136186"/>
            <a:ext cx="82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1C144B7-9C29-4F6F-9A3A-8A02F4D7421C}"/>
              </a:ext>
            </a:extLst>
          </p:cNvPr>
          <p:cNvSpPr txBox="1"/>
          <p:nvPr/>
        </p:nvSpPr>
        <p:spPr>
          <a:xfrm>
            <a:off x="5062220" y="3784825"/>
            <a:ext cx="82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EAE29FD4-0F09-478C-ADB2-FD72F5357DC5}"/>
              </a:ext>
            </a:extLst>
          </p:cNvPr>
          <p:cNvSpPr/>
          <p:nvPr/>
        </p:nvSpPr>
        <p:spPr>
          <a:xfrm>
            <a:off x="6875779" y="4957762"/>
            <a:ext cx="4163695" cy="1476376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sz="2000" b="1" dirty="0">
              <a:solidFill>
                <a:schemeClr val="accent6"/>
              </a:solidFill>
            </a:endParaRPr>
          </a:p>
          <a:p>
            <a:pPr algn="ctr"/>
            <a:r>
              <a:rPr lang="hr-HR" sz="2000" b="1" dirty="0">
                <a:solidFill>
                  <a:schemeClr val="accent6"/>
                </a:solidFill>
              </a:rPr>
              <a:t>!!! REMEMBER !!!</a:t>
            </a:r>
          </a:p>
          <a:p>
            <a:pPr algn="ctr"/>
            <a:endParaRPr lang="hr-HR" sz="2000" dirty="0"/>
          </a:p>
          <a:p>
            <a:pPr algn="ctr"/>
            <a:r>
              <a:rPr lang="hr-HR" sz="2000" dirty="0" err="1"/>
              <a:t>If</a:t>
            </a:r>
            <a:r>
              <a:rPr lang="hr-HR" sz="2000" dirty="0"/>
              <a:t> + </a:t>
            </a:r>
            <a:r>
              <a:rPr lang="hr-HR" sz="2000" dirty="0" err="1"/>
              <a:t>Present</a:t>
            </a:r>
            <a:r>
              <a:rPr lang="hr-HR" sz="2000" dirty="0"/>
              <a:t> </a:t>
            </a:r>
            <a:r>
              <a:rPr lang="hr-HR" sz="2000" dirty="0" err="1"/>
              <a:t>Simple</a:t>
            </a:r>
            <a:r>
              <a:rPr lang="hr-HR" sz="2000" dirty="0"/>
              <a:t>, </a:t>
            </a:r>
            <a:r>
              <a:rPr lang="hr-HR" sz="2000" dirty="0" err="1"/>
              <a:t>will</a:t>
            </a:r>
            <a:r>
              <a:rPr lang="hr-HR" sz="2000" dirty="0"/>
              <a:t> / </a:t>
            </a:r>
            <a:r>
              <a:rPr lang="hr-HR" sz="2000" dirty="0" err="1"/>
              <a:t>won’t</a:t>
            </a:r>
            <a:endParaRPr lang="hr-HR" sz="2000" dirty="0"/>
          </a:p>
          <a:p>
            <a:pPr algn="ctr"/>
            <a:endParaRPr lang="hr-HR" dirty="0"/>
          </a:p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8943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ndon: A History - HISTORY">
            <a:extLst>
              <a:ext uri="{FF2B5EF4-FFF2-40B4-BE49-F238E27FC236}">
                <a16:creationId xmlns:a16="http://schemas.microsoft.com/office/drawing/2014/main" id="{78E671A8-E1DB-452D-A4EA-7EFB01DD20F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6095980" cy="342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litvice Chalet Nacionalni park Plitvice Hrvatska - Najniže hotelske cijene  s popustom">
            <a:extLst>
              <a:ext uri="{FF2B5EF4-FFF2-40B4-BE49-F238E27FC236}">
                <a16:creationId xmlns:a16="http://schemas.microsoft.com/office/drawing/2014/main" id="{150DF603-2C86-4BE4-89DE-0703254091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3" b="-3"/>
          <a:stretch/>
        </p:blipFill>
        <p:spPr bwMode="auto">
          <a:xfrm>
            <a:off x="6096000" y="10"/>
            <a:ext cx="6096000" cy="342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kiing in the Alps: which resort is right for you? | Booking.com">
            <a:extLst>
              <a:ext uri="{FF2B5EF4-FFF2-40B4-BE49-F238E27FC236}">
                <a16:creationId xmlns:a16="http://schemas.microsoft.com/office/drawing/2014/main" id="{FCBD077E-CEB0-4246-944A-B9BE742C63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3" b="10047"/>
          <a:stretch/>
        </p:blipFill>
        <p:spPr bwMode="auto">
          <a:xfrm>
            <a:off x="20" y="3429000"/>
            <a:ext cx="609598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ubai">
            <a:extLst>
              <a:ext uri="{FF2B5EF4-FFF2-40B4-BE49-F238E27FC236}">
                <a16:creationId xmlns:a16="http://schemas.microsoft.com/office/drawing/2014/main" id="{F9B290A8-2CB8-4418-B79D-BE4AD56E4C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5" r="2383"/>
          <a:stretch/>
        </p:blipFill>
        <p:spPr bwMode="auto">
          <a:xfrm>
            <a:off x="6096000" y="3429000"/>
            <a:ext cx="6096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ame 78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756B1E52-F62A-4A4D-9C70-8BF70B34C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858" y="2761554"/>
            <a:ext cx="3618284" cy="1627566"/>
          </a:xfrm>
          <a:noFill/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hr-HR" sz="2800" b="1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Pick</a:t>
            </a:r>
            <a:r>
              <a:rPr lang="hr-HR" sz="2800" b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 a </a:t>
            </a:r>
            <a:r>
              <a:rPr lang="hr-HR" sz="2800" b="1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destination</a:t>
            </a:r>
            <a:br>
              <a:rPr lang="hr-HR" sz="2800" b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br>
              <a:rPr lang="hr-HR" sz="2800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r>
              <a:rPr lang="hr-HR" sz="2800" i="1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What</a:t>
            </a:r>
            <a:r>
              <a:rPr lang="hr-HR" sz="2800" i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 </a:t>
            </a:r>
            <a:r>
              <a:rPr lang="hr-HR" sz="2800" i="1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will</a:t>
            </a:r>
            <a:r>
              <a:rPr lang="hr-HR" sz="2800" i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 </a:t>
            </a:r>
            <a:r>
              <a:rPr lang="hr-HR" sz="2800" i="1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you</a:t>
            </a:r>
            <a:r>
              <a:rPr lang="hr-HR" sz="2800" i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 take on a </a:t>
            </a:r>
            <a:r>
              <a:rPr lang="hr-HR" sz="2800" i="1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trip</a:t>
            </a:r>
            <a:r>
              <a:rPr lang="hr-HR" sz="2800" i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?</a:t>
            </a:r>
            <a:br>
              <a:rPr lang="hr-HR" sz="2800" i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br>
              <a:rPr lang="hr-HR" sz="2800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</a:br>
            <a:r>
              <a:rPr lang="hr-HR" sz="2800" b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Use </a:t>
            </a:r>
            <a:r>
              <a:rPr lang="hr-HR" sz="2800" b="1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if</a:t>
            </a:r>
            <a:r>
              <a:rPr lang="hr-HR" sz="2800" b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…. / </a:t>
            </a:r>
            <a:r>
              <a:rPr lang="hr-HR" sz="2800" b="1" kern="1200" dirty="0" err="1">
                <a:solidFill>
                  <a:srgbClr val="080808"/>
                </a:solidFill>
                <a:latin typeface="+mj-lt"/>
                <a:ea typeface="+mj-ea"/>
                <a:cs typeface="+mj-cs"/>
              </a:rPr>
              <a:t>will</a:t>
            </a:r>
            <a:r>
              <a:rPr lang="hr-HR" sz="2800" b="1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b="1" kern="1200" dirty="0">
              <a:solidFill>
                <a:srgbClr val="080808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4E72D516-5984-4235-BAA2-871316806346}"/>
              </a:ext>
            </a:extLst>
          </p:cNvPr>
          <p:cNvSpPr/>
          <p:nvPr/>
        </p:nvSpPr>
        <p:spPr>
          <a:xfrm>
            <a:off x="237511" y="424188"/>
            <a:ext cx="1570969" cy="27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>
                <a:solidFill>
                  <a:schemeClr val="tx1"/>
                </a:solidFill>
              </a:rPr>
              <a:t>London</a:t>
            </a:r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3DC85D66-71FE-4BCC-BF2B-B9998FF71B5C}"/>
              </a:ext>
            </a:extLst>
          </p:cNvPr>
          <p:cNvSpPr/>
          <p:nvPr/>
        </p:nvSpPr>
        <p:spPr>
          <a:xfrm>
            <a:off x="9601200" y="431566"/>
            <a:ext cx="2290439" cy="266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 err="1">
                <a:solidFill>
                  <a:schemeClr val="tx1"/>
                </a:solidFill>
              </a:rPr>
              <a:t>The</a:t>
            </a:r>
            <a:r>
              <a:rPr lang="hr-HR" sz="2000" dirty="0">
                <a:solidFill>
                  <a:schemeClr val="tx1"/>
                </a:solidFill>
              </a:rPr>
              <a:t> Plitvice </a:t>
            </a:r>
            <a:r>
              <a:rPr lang="hr-HR" sz="2000" dirty="0" err="1">
                <a:solidFill>
                  <a:schemeClr val="tx1"/>
                </a:solidFill>
              </a:rPr>
              <a:t>Lakes</a:t>
            </a:r>
            <a:endParaRPr lang="hr-HR" sz="2000" dirty="0">
              <a:solidFill>
                <a:schemeClr val="tx1"/>
              </a:solidFill>
            </a:endParaRPr>
          </a:p>
        </p:txBody>
      </p:sp>
      <p:sp>
        <p:nvSpPr>
          <p:cNvPr id="15" name="Pravokutnik 14">
            <a:extLst>
              <a:ext uri="{FF2B5EF4-FFF2-40B4-BE49-F238E27FC236}">
                <a16:creationId xmlns:a16="http://schemas.microsoft.com/office/drawing/2014/main" id="{1E77F2FD-A30C-47FC-B0F7-E5A92CFC489D}"/>
              </a:ext>
            </a:extLst>
          </p:cNvPr>
          <p:cNvSpPr/>
          <p:nvPr/>
        </p:nvSpPr>
        <p:spPr>
          <a:xfrm>
            <a:off x="162821" y="3822376"/>
            <a:ext cx="1570969" cy="27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 err="1">
                <a:solidFill>
                  <a:schemeClr val="tx1"/>
                </a:solidFill>
              </a:rPr>
              <a:t>The</a:t>
            </a:r>
            <a:r>
              <a:rPr lang="hr-HR" sz="2000" dirty="0">
                <a:solidFill>
                  <a:schemeClr val="tx1"/>
                </a:solidFill>
              </a:rPr>
              <a:t> </a:t>
            </a:r>
            <a:r>
              <a:rPr lang="hr-HR" sz="2000" dirty="0" err="1">
                <a:solidFill>
                  <a:schemeClr val="tx1"/>
                </a:solidFill>
              </a:rPr>
              <a:t>Alps</a:t>
            </a:r>
            <a:endParaRPr lang="hr-HR" sz="2000" dirty="0">
              <a:solidFill>
                <a:schemeClr val="tx1"/>
              </a:solidFill>
            </a:endParaRPr>
          </a:p>
        </p:txBody>
      </p:sp>
      <p:sp>
        <p:nvSpPr>
          <p:cNvPr id="16" name="Pravokutnik 15">
            <a:extLst>
              <a:ext uri="{FF2B5EF4-FFF2-40B4-BE49-F238E27FC236}">
                <a16:creationId xmlns:a16="http://schemas.microsoft.com/office/drawing/2014/main" id="{F76E5429-A9BD-4D7E-AEDA-0A88A897F889}"/>
              </a:ext>
            </a:extLst>
          </p:cNvPr>
          <p:cNvSpPr/>
          <p:nvPr/>
        </p:nvSpPr>
        <p:spPr>
          <a:xfrm>
            <a:off x="10286056" y="3822376"/>
            <a:ext cx="1570969" cy="27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>
                <a:solidFill>
                  <a:schemeClr val="tx1"/>
                </a:solidFill>
              </a:rPr>
              <a:t>Dubai</a:t>
            </a:r>
          </a:p>
        </p:txBody>
      </p:sp>
    </p:spTree>
    <p:extLst>
      <p:ext uri="{BB962C8B-B14F-4D97-AF65-F5344CB8AC3E}">
        <p14:creationId xmlns:p14="http://schemas.microsoft.com/office/powerpoint/2010/main" val="206697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id="{F90978FD-0380-484A-A139-0094CBC1C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sz="3600" b="1" dirty="0">
                <a:solidFill>
                  <a:srgbClr val="7030A0"/>
                </a:solidFill>
              </a:rPr>
              <a:t>A CONTRACT</a:t>
            </a:r>
            <a:br>
              <a:rPr lang="hr-HR" b="1" dirty="0"/>
            </a:br>
            <a:br>
              <a:rPr lang="hr-HR" b="1" i="1" dirty="0"/>
            </a:br>
            <a:endParaRPr lang="hr-HR" b="1" dirty="0"/>
          </a:p>
        </p:txBody>
      </p:sp>
      <p:sp>
        <p:nvSpPr>
          <p:cNvPr id="6" name="Rezervirano mjesto teksta 5">
            <a:extLst>
              <a:ext uri="{FF2B5EF4-FFF2-40B4-BE49-F238E27FC236}">
                <a16:creationId xmlns:a16="http://schemas.microsoft.com/office/drawing/2014/main" id="{FBEDDE89-4F71-4DE3-94E8-62AAA492EA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57375"/>
            <a:ext cx="5151120" cy="4419599"/>
          </a:xfrm>
        </p:spPr>
        <p:txBody>
          <a:bodyPr>
            <a:normAutofit/>
          </a:bodyPr>
          <a:lstStyle/>
          <a:p>
            <a:endParaRPr lang="hr-HR" sz="2400" dirty="0"/>
          </a:p>
          <a:p>
            <a:pPr marL="457200" indent="-457200">
              <a:buAutoNum type="arabicPeriod"/>
            </a:pPr>
            <a:r>
              <a:rPr lang="en-GB" sz="2400" b="1" dirty="0"/>
              <a:t>What is a contract?</a:t>
            </a:r>
          </a:p>
          <a:p>
            <a:r>
              <a:rPr lang="en-GB" sz="2400" i="1" dirty="0">
                <a:solidFill>
                  <a:schemeClr val="accent1"/>
                </a:solidFill>
              </a:rPr>
              <a:t>An agreement</a:t>
            </a:r>
            <a:r>
              <a:rPr lang="hr-HR" sz="2400" i="1" dirty="0">
                <a:solidFill>
                  <a:schemeClr val="accent1"/>
                </a:solidFill>
              </a:rPr>
              <a:t> </a:t>
            </a:r>
            <a:r>
              <a:rPr lang="hr-HR" sz="2400" i="1" dirty="0" err="1">
                <a:solidFill>
                  <a:schemeClr val="accent1"/>
                </a:solidFill>
              </a:rPr>
              <a:t>or</a:t>
            </a:r>
            <a:r>
              <a:rPr lang="hr-HR" sz="2400" i="1" dirty="0">
                <a:solidFill>
                  <a:schemeClr val="accent1"/>
                </a:solidFill>
              </a:rPr>
              <a:t> a </a:t>
            </a:r>
            <a:r>
              <a:rPr lang="hr-HR" sz="2400" i="1" dirty="0" err="1">
                <a:solidFill>
                  <a:schemeClr val="accent1"/>
                </a:solidFill>
              </a:rPr>
              <a:t>promise</a:t>
            </a:r>
            <a:r>
              <a:rPr lang="en-GB" sz="2400" i="1" dirty="0">
                <a:solidFill>
                  <a:schemeClr val="accent1"/>
                </a:solidFill>
              </a:rPr>
              <a:t> on a peace of paper between two or more people.</a:t>
            </a:r>
          </a:p>
          <a:p>
            <a:endParaRPr lang="en-GB" sz="2400" dirty="0"/>
          </a:p>
          <a:p>
            <a:r>
              <a:rPr lang="en-GB" sz="2400" b="1" dirty="0"/>
              <a:t>2. Who made a contract?</a:t>
            </a:r>
          </a:p>
          <a:p>
            <a:r>
              <a:rPr lang="en-GB" sz="2400" i="1" dirty="0">
                <a:solidFill>
                  <a:schemeClr val="accent1"/>
                </a:solidFill>
              </a:rPr>
              <a:t>Patrick made a contract.</a:t>
            </a:r>
          </a:p>
          <a:p>
            <a:endParaRPr lang="en-GB" sz="2400" dirty="0"/>
          </a:p>
          <a:p>
            <a:r>
              <a:rPr lang="en-GB" sz="2400" b="1" dirty="0"/>
              <a:t>3. Who is Patrick’s </a:t>
            </a:r>
            <a:r>
              <a:rPr lang="en-GB" sz="2400" b="1" dirty="0" err="1"/>
              <a:t>roo</a:t>
            </a:r>
            <a:r>
              <a:rPr lang="hr-HR" sz="2400" b="1" dirty="0"/>
              <a:t>m</a:t>
            </a:r>
            <a:r>
              <a:rPr lang="en-GB" sz="2400" b="1" dirty="0"/>
              <a:t>mate?</a:t>
            </a:r>
          </a:p>
          <a:p>
            <a:r>
              <a:rPr lang="en-GB" sz="2400" i="1" dirty="0">
                <a:solidFill>
                  <a:schemeClr val="accent1"/>
                </a:solidFill>
              </a:rPr>
              <a:t>His </a:t>
            </a:r>
            <a:r>
              <a:rPr lang="en-GB" sz="2400" i="1" dirty="0" err="1">
                <a:solidFill>
                  <a:schemeClr val="accent1"/>
                </a:solidFill>
              </a:rPr>
              <a:t>roo</a:t>
            </a:r>
            <a:r>
              <a:rPr lang="hr-HR" sz="2400" i="1" dirty="0">
                <a:solidFill>
                  <a:schemeClr val="accent1"/>
                </a:solidFill>
              </a:rPr>
              <a:t>m</a:t>
            </a:r>
            <a:r>
              <a:rPr lang="en-GB" sz="2400" i="1" dirty="0">
                <a:solidFill>
                  <a:schemeClr val="accent1"/>
                </a:solidFill>
              </a:rPr>
              <a:t>mate is his sister Emma.</a:t>
            </a:r>
          </a:p>
        </p:txBody>
      </p:sp>
      <p:pic>
        <p:nvPicPr>
          <p:cNvPr id="7" name="Rezervirano mjesto sadržaja 4" descr="Slika na kojoj se prikazuje snimka zaslona, fotografija, mnogo, strana&#10;&#10;Opis je automatski generiran">
            <a:extLst>
              <a:ext uri="{FF2B5EF4-FFF2-40B4-BE49-F238E27FC236}">
                <a16:creationId xmlns:a16="http://schemas.microsoft.com/office/drawing/2014/main" id="{85074BDE-3866-49CA-9C0C-4DBC6BCFD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5" t="3809" r="11386" b="10266"/>
          <a:stretch/>
        </p:blipFill>
        <p:spPr>
          <a:xfrm>
            <a:off x="7040880" y="-10276"/>
            <a:ext cx="5151120" cy="6868276"/>
          </a:xfrm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7325055C-3457-4722-BF7F-B26D0DAD36E0}"/>
              </a:ext>
            </a:extLst>
          </p:cNvPr>
          <p:cNvSpPr/>
          <p:nvPr/>
        </p:nvSpPr>
        <p:spPr>
          <a:xfrm>
            <a:off x="826136" y="4438649"/>
            <a:ext cx="5151120" cy="6191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F8CF736C-0E57-4080-9C80-2BEC5FC9EC3A}"/>
              </a:ext>
            </a:extLst>
          </p:cNvPr>
          <p:cNvSpPr/>
          <p:nvPr/>
        </p:nvSpPr>
        <p:spPr>
          <a:xfrm>
            <a:off x="839788" y="2838450"/>
            <a:ext cx="5151120" cy="6191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8030BE89-F0CE-4EBB-BBE3-F0CFC4167E33}"/>
              </a:ext>
            </a:extLst>
          </p:cNvPr>
          <p:cNvSpPr/>
          <p:nvPr/>
        </p:nvSpPr>
        <p:spPr>
          <a:xfrm>
            <a:off x="826136" y="5838824"/>
            <a:ext cx="5151120" cy="6191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850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29E49C-D06B-4582-911B-F5EFFE72F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600" b="1" dirty="0">
                <a:solidFill>
                  <a:srgbClr val="7030A0"/>
                </a:solidFill>
              </a:rPr>
              <a:t>PATRICK’S CONTRACT:</a:t>
            </a:r>
            <a:br>
              <a:rPr lang="hr-HR" dirty="0"/>
            </a:br>
            <a:br>
              <a:rPr lang="hr-HR" dirty="0"/>
            </a:br>
            <a:endParaRPr lang="hr-HR" dirty="0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7FD84E6-1D0D-4B31-948D-26CC707A3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751012"/>
            <a:ext cx="5103812" cy="4649788"/>
          </a:xfrm>
        </p:spPr>
        <p:txBody>
          <a:bodyPr>
            <a:normAutofit fontScale="85000" lnSpcReduction="20000"/>
          </a:bodyPr>
          <a:lstStyle/>
          <a:p>
            <a:endParaRPr lang="hr-HR" i="1" dirty="0"/>
          </a:p>
          <a:p>
            <a:pPr marL="457200" indent="-457200">
              <a:buAutoNum type="arabicPeriod"/>
            </a:pPr>
            <a:r>
              <a:rPr lang="en-GB" sz="2200" b="1" dirty="0"/>
              <a:t>What is the contract about?</a:t>
            </a:r>
          </a:p>
          <a:p>
            <a:r>
              <a:rPr lang="en-GB" sz="2200" i="1" dirty="0">
                <a:solidFill>
                  <a:schemeClr val="accent1"/>
                </a:solidFill>
              </a:rPr>
              <a:t>It is a list of rules how to behave in a room</a:t>
            </a:r>
            <a:r>
              <a:rPr lang="hr-HR" sz="2200" i="1" dirty="0">
                <a:solidFill>
                  <a:schemeClr val="accent1"/>
                </a:solidFill>
              </a:rPr>
              <a:t> </a:t>
            </a:r>
            <a:r>
              <a:rPr lang="hr-HR" sz="2200" i="1" dirty="0" err="1">
                <a:solidFill>
                  <a:schemeClr val="accent1"/>
                </a:solidFill>
              </a:rPr>
              <a:t>and</a:t>
            </a:r>
            <a:r>
              <a:rPr lang="hr-HR" sz="2200" i="1" dirty="0">
                <a:solidFill>
                  <a:schemeClr val="accent1"/>
                </a:solidFill>
              </a:rPr>
              <a:t> a </a:t>
            </a:r>
            <a:r>
              <a:rPr lang="hr-HR" sz="2200" i="1" dirty="0" err="1">
                <a:solidFill>
                  <a:schemeClr val="accent1"/>
                </a:solidFill>
              </a:rPr>
              <a:t>house</a:t>
            </a:r>
            <a:r>
              <a:rPr lang="en-GB" sz="2200" i="1" dirty="0">
                <a:solidFill>
                  <a:schemeClr val="accent1"/>
                </a:solidFill>
              </a:rPr>
              <a:t>.</a:t>
            </a:r>
          </a:p>
          <a:p>
            <a:endParaRPr lang="en-GB" sz="2200" b="1" dirty="0"/>
          </a:p>
          <a:p>
            <a:r>
              <a:rPr lang="en-GB" sz="2200" b="1" dirty="0"/>
              <a:t>2. What happens if someone breaks it?</a:t>
            </a:r>
          </a:p>
          <a:p>
            <a:r>
              <a:rPr lang="en-GB" sz="2200" i="1" dirty="0">
                <a:solidFill>
                  <a:schemeClr val="accent1"/>
                </a:solidFill>
              </a:rPr>
              <a:t>Who breaks it has to pay $1.</a:t>
            </a:r>
          </a:p>
          <a:p>
            <a:endParaRPr lang="en-GB" sz="2200" b="1" dirty="0"/>
          </a:p>
          <a:p>
            <a:r>
              <a:rPr lang="en-GB" sz="2200" b="1" dirty="0"/>
              <a:t>3. Do you make similar promises?</a:t>
            </a:r>
          </a:p>
          <a:p>
            <a:r>
              <a:rPr lang="en-GB" sz="2200" b="1" dirty="0"/>
              <a:t>If yes, do you stick to them or break them?</a:t>
            </a:r>
          </a:p>
          <a:p>
            <a:endParaRPr lang="en-GB" sz="2200" b="1" dirty="0"/>
          </a:p>
          <a:p>
            <a:r>
              <a:rPr lang="en-GB" sz="2200" b="1" dirty="0">
                <a:solidFill>
                  <a:srgbClr val="7030A0"/>
                </a:solidFill>
              </a:rPr>
              <a:t>4. Look at the sentences – what tense we use when talking about promises?</a:t>
            </a:r>
          </a:p>
          <a:p>
            <a:r>
              <a:rPr lang="en-GB" sz="2200" i="1" dirty="0">
                <a:solidFill>
                  <a:schemeClr val="accent1"/>
                </a:solidFill>
              </a:rPr>
              <a:t>Future Simple – WILL</a:t>
            </a:r>
            <a:r>
              <a:rPr lang="hr-HR" sz="2200" i="1" dirty="0">
                <a:solidFill>
                  <a:schemeClr val="accent1"/>
                </a:solidFill>
              </a:rPr>
              <a:t>.</a:t>
            </a:r>
            <a:endParaRPr lang="en-GB" sz="2200" i="1" dirty="0">
              <a:solidFill>
                <a:schemeClr val="accent1"/>
              </a:solidFill>
            </a:endParaRPr>
          </a:p>
          <a:p>
            <a:pPr marL="342900" indent="-342900">
              <a:buAutoNum type="arabicPeriod"/>
            </a:pPr>
            <a:endParaRPr lang="hr-HR" dirty="0"/>
          </a:p>
          <a:p>
            <a:pPr marL="342900" indent="-342900">
              <a:buAutoNum type="arabicPeriod"/>
            </a:pPr>
            <a:endParaRPr lang="hr-HR" dirty="0"/>
          </a:p>
          <a:p>
            <a:endParaRPr lang="hr-HR" dirty="0"/>
          </a:p>
        </p:txBody>
      </p:sp>
      <p:pic>
        <p:nvPicPr>
          <p:cNvPr id="5" name="Rezervirano mjesto sadržaja 7" descr="Slika na kojoj se prikazuje snimka zaslona&#10;&#10;Opis je automatski generiran">
            <a:extLst>
              <a:ext uri="{FF2B5EF4-FFF2-40B4-BE49-F238E27FC236}">
                <a16:creationId xmlns:a16="http://schemas.microsoft.com/office/drawing/2014/main" id="{1C6E824B-D1A0-4698-9365-14BE84FC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5" t="2875" r="49867" b="8596"/>
          <a:stretch/>
        </p:blipFill>
        <p:spPr>
          <a:xfrm rot="21095135">
            <a:off x="6443546" y="356464"/>
            <a:ext cx="4594275" cy="6198755"/>
          </a:xfr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3AA94EE2-EFF2-41F1-AF7F-57906506E554}"/>
              </a:ext>
            </a:extLst>
          </p:cNvPr>
          <p:cNvSpPr/>
          <p:nvPr/>
        </p:nvSpPr>
        <p:spPr>
          <a:xfrm>
            <a:off x="728973" y="3509172"/>
            <a:ext cx="5151120" cy="34448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F3CAA650-2B1B-4D6C-91A1-3465110B5B70}"/>
              </a:ext>
            </a:extLst>
          </p:cNvPr>
          <p:cNvSpPr/>
          <p:nvPr/>
        </p:nvSpPr>
        <p:spPr>
          <a:xfrm>
            <a:off x="768653" y="2355852"/>
            <a:ext cx="5151120" cy="72072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F99EEB2A-AC59-42B3-8500-A39EA165224A}"/>
              </a:ext>
            </a:extLst>
          </p:cNvPr>
          <p:cNvSpPr/>
          <p:nvPr/>
        </p:nvSpPr>
        <p:spPr>
          <a:xfrm>
            <a:off x="792480" y="5726114"/>
            <a:ext cx="5151120" cy="34448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6685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6E0437AA-B47C-4E2B-9797-EC21CC6F03F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r-HR" dirty="0"/>
              <a:t>1. I </a:t>
            </a:r>
            <a:r>
              <a:rPr lang="hr-HR" dirty="0" err="1"/>
              <a:t>hope</a:t>
            </a:r>
            <a:r>
              <a:rPr lang="hr-HR" dirty="0"/>
              <a:t> </a:t>
            </a:r>
            <a:r>
              <a:rPr lang="hr-HR" dirty="0" err="1"/>
              <a:t>we</a:t>
            </a:r>
            <a:r>
              <a:rPr lang="hr-HR" dirty="0"/>
              <a:t> </a:t>
            </a:r>
            <a:r>
              <a:rPr lang="hr-HR" b="1" dirty="0" err="1">
                <a:solidFill>
                  <a:srgbClr val="7030A0"/>
                </a:solidFill>
              </a:rPr>
              <a:t>won’t</a:t>
            </a:r>
            <a:r>
              <a:rPr lang="hr-HR" b="1" dirty="0">
                <a:solidFill>
                  <a:srgbClr val="7030A0"/>
                </a:solidFill>
              </a:rPr>
              <a:t> break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contract</a:t>
            </a:r>
            <a:r>
              <a:rPr lang="hr-HR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r-HR" dirty="0"/>
              <a:t>2. I </a:t>
            </a:r>
            <a:r>
              <a:rPr lang="hr-HR" dirty="0" err="1"/>
              <a:t>promise</a:t>
            </a:r>
            <a:r>
              <a:rPr lang="hr-HR" dirty="0"/>
              <a:t> I </a:t>
            </a:r>
            <a:r>
              <a:rPr lang="hr-HR" b="1" dirty="0" err="1">
                <a:solidFill>
                  <a:srgbClr val="7030A0"/>
                </a:solidFill>
              </a:rPr>
              <a:t>will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stick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dirty="0"/>
              <a:t>to </a:t>
            </a:r>
            <a:r>
              <a:rPr lang="hr-HR" dirty="0" err="1"/>
              <a:t>rules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contract</a:t>
            </a:r>
            <a:endParaRPr lang="hr-HR" dirty="0"/>
          </a:p>
          <a:p>
            <a:pPr marL="0" indent="0">
              <a:lnSpc>
                <a:spcPct val="150000"/>
              </a:lnSpc>
              <a:buNone/>
            </a:pPr>
            <a:r>
              <a:rPr lang="hr-HR" dirty="0"/>
              <a:t>3. </a:t>
            </a:r>
            <a:r>
              <a:rPr lang="hr-HR" dirty="0" err="1"/>
              <a:t>If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break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rule</a:t>
            </a:r>
            <a:r>
              <a:rPr lang="hr-HR" dirty="0"/>
              <a:t>,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b="1" dirty="0" err="1">
                <a:solidFill>
                  <a:srgbClr val="7030A0"/>
                </a:solidFill>
              </a:rPr>
              <a:t>will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pay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dirty="0"/>
              <a:t>$1.</a:t>
            </a:r>
          </a:p>
        </p:txBody>
      </p:sp>
      <p:sp>
        <p:nvSpPr>
          <p:cNvPr id="7" name="Rezervirano mjesto sadržaja 6">
            <a:extLst>
              <a:ext uri="{FF2B5EF4-FFF2-40B4-BE49-F238E27FC236}">
                <a16:creationId xmlns:a16="http://schemas.microsoft.com/office/drawing/2014/main" id="{447BA67D-7F58-4905-916B-16FF7A1BE3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850" y="185102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400" b="1" dirty="0">
                <a:solidFill>
                  <a:srgbClr val="7030A0"/>
                </a:solidFill>
              </a:rPr>
              <a:t>1. </a:t>
            </a:r>
            <a:r>
              <a:rPr lang="en-GB" sz="2400" b="1" dirty="0">
                <a:solidFill>
                  <a:srgbClr val="7030A0"/>
                </a:solidFill>
              </a:rPr>
              <a:t>for predictions and hopes about future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7030A0"/>
                </a:solidFill>
              </a:rPr>
              <a:t>2. </a:t>
            </a:r>
            <a:r>
              <a:rPr lang="en-GB" sz="2400" b="1" dirty="0">
                <a:solidFill>
                  <a:srgbClr val="7030A0"/>
                </a:solidFill>
              </a:rPr>
              <a:t>For promises</a:t>
            </a:r>
          </a:p>
          <a:p>
            <a:pPr marL="0" indent="0">
              <a:buNone/>
            </a:pPr>
            <a:r>
              <a:rPr lang="hr-HR" sz="2400" b="1" dirty="0">
                <a:solidFill>
                  <a:srgbClr val="7030A0"/>
                </a:solidFill>
              </a:rPr>
              <a:t>3. </a:t>
            </a:r>
            <a:r>
              <a:rPr lang="en-GB" sz="2400" b="1" dirty="0">
                <a:solidFill>
                  <a:srgbClr val="7030A0"/>
                </a:solidFill>
              </a:rPr>
              <a:t>For possible future events</a:t>
            </a:r>
            <a:endParaRPr lang="hr-HR" sz="2400" b="1" dirty="0">
              <a:solidFill>
                <a:srgbClr val="7030A0"/>
              </a:solidFill>
            </a:endParaRPr>
          </a:p>
          <a:p>
            <a:pPr>
              <a:buFontTx/>
              <a:buChar char="-"/>
            </a:pPr>
            <a:endParaRPr lang="hr-HR" i="1" dirty="0"/>
          </a:p>
          <a:p>
            <a:pPr>
              <a:buFontTx/>
              <a:buChar char="-"/>
            </a:pPr>
            <a:endParaRPr lang="hr-HR" i="1" dirty="0"/>
          </a:p>
          <a:p>
            <a:pPr marL="0" indent="0">
              <a:buNone/>
            </a:pPr>
            <a:endParaRPr lang="hr-HR" i="1" dirty="0"/>
          </a:p>
          <a:p>
            <a:r>
              <a:rPr lang="hr-HR" dirty="0" err="1">
                <a:solidFill>
                  <a:srgbClr val="7030A0"/>
                </a:solidFill>
              </a:rPr>
              <a:t>will</a:t>
            </a:r>
            <a:r>
              <a:rPr lang="hr-HR" dirty="0">
                <a:solidFill>
                  <a:srgbClr val="7030A0"/>
                </a:solidFill>
              </a:rPr>
              <a:t> (‘</a:t>
            </a:r>
            <a:r>
              <a:rPr lang="hr-HR" dirty="0" err="1">
                <a:solidFill>
                  <a:srgbClr val="7030A0"/>
                </a:solidFill>
              </a:rPr>
              <a:t>ll</a:t>
            </a:r>
            <a:r>
              <a:rPr lang="hr-HR" dirty="0">
                <a:solidFill>
                  <a:srgbClr val="7030A0"/>
                </a:solidFill>
              </a:rPr>
              <a:t>) / </a:t>
            </a:r>
            <a:r>
              <a:rPr lang="hr-HR" dirty="0" err="1">
                <a:solidFill>
                  <a:srgbClr val="7030A0"/>
                </a:solidFill>
              </a:rPr>
              <a:t>won’t</a:t>
            </a:r>
            <a:r>
              <a:rPr lang="hr-HR" dirty="0">
                <a:solidFill>
                  <a:srgbClr val="7030A0"/>
                </a:solidFill>
              </a:rPr>
              <a:t> + infinitive</a:t>
            </a:r>
          </a:p>
        </p:txBody>
      </p:sp>
      <p:sp>
        <p:nvSpPr>
          <p:cNvPr id="8" name="Naslov 4">
            <a:extLst>
              <a:ext uri="{FF2B5EF4-FFF2-40B4-BE49-F238E27FC236}">
                <a16:creationId xmlns:a16="http://schemas.microsoft.com/office/drawing/2014/main" id="{226C1355-BC24-4D6E-AA35-C0AB24883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hr-HR" dirty="0"/>
              <a:t>		     </a:t>
            </a:r>
            <a:r>
              <a:rPr lang="hr-HR" b="1" dirty="0">
                <a:solidFill>
                  <a:srgbClr val="7030A0"/>
                </a:solidFill>
              </a:rPr>
              <a:t>FUTURE SIMPLE - WILL</a:t>
            </a:r>
          </a:p>
        </p:txBody>
      </p:sp>
    </p:spTree>
    <p:extLst>
      <p:ext uri="{BB962C8B-B14F-4D97-AF65-F5344CB8AC3E}">
        <p14:creationId xmlns:p14="http://schemas.microsoft.com/office/powerpoint/2010/main" val="107100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99D342BE-294A-46B3-B164-C211D7B06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book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94</a:t>
            </a:r>
          </a:p>
        </p:txBody>
      </p:sp>
      <p:pic>
        <p:nvPicPr>
          <p:cNvPr id="8" name="Rezervirano mjesto sadržaja 7" descr="Slika na kojoj se prikazuje stol&#10;&#10;Opis je automatski generiran">
            <a:extLst>
              <a:ext uri="{FF2B5EF4-FFF2-40B4-BE49-F238E27FC236}">
                <a16:creationId xmlns:a16="http://schemas.microsoft.com/office/drawing/2014/main" id="{4B00D8A5-EB8B-43BF-8B27-D8CA0F437C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0" t="36737" r="23662" b="16822"/>
          <a:stretch/>
        </p:blipFill>
        <p:spPr>
          <a:xfrm>
            <a:off x="838200" y="2079624"/>
            <a:ext cx="9630787" cy="3865881"/>
          </a:xfr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DDA439D-0925-4217-A414-E9222AE1980C}"/>
              </a:ext>
            </a:extLst>
          </p:cNvPr>
          <p:cNvSpPr txBox="1"/>
          <p:nvPr/>
        </p:nvSpPr>
        <p:spPr>
          <a:xfrm>
            <a:off x="5653593" y="3114675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won’t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C0EAEFA-26CC-4E1C-8742-EC13B2DD8DC0}"/>
              </a:ext>
            </a:extLst>
          </p:cNvPr>
          <p:cNvSpPr txBox="1"/>
          <p:nvPr/>
        </p:nvSpPr>
        <p:spPr>
          <a:xfrm>
            <a:off x="4457700" y="3550899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won’t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CD61302-BAF9-4E9E-A9EF-7F8EB66F69FA}"/>
              </a:ext>
            </a:extLst>
          </p:cNvPr>
          <p:cNvSpPr txBox="1"/>
          <p:nvPr/>
        </p:nvSpPr>
        <p:spPr>
          <a:xfrm>
            <a:off x="4457700" y="3987123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will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ACF153E-715B-4D41-9EE5-B56D3A228826}"/>
              </a:ext>
            </a:extLst>
          </p:cNvPr>
          <p:cNvSpPr txBox="1"/>
          <p:nvPr/>
        </p:nvSpPr>
        <p:spPr>
          <a:xfrm>
            <a:off x="4729668" y="4434203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won’t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E6D6285-DC73-4E4C-97B4-5716A7A96D5E}"/>
              </a:ext>
            </a:extLst>
          </p:cNvPr>
          <p:cNvSpPr txBox="1"/>
          <p:nvPr/>
        </p:nvSpPr>
        <p:spPr>
          <a:xfrm>
            <a:off x="5276850" y="4870427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will</a:t>
            </a:r>
            <a:endParaRPr lang="hr-HR" sz="2400" b="1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E59EF02-24DB-4FAC-8FC5-3860BC476B7D}"/>
              </a:ext>
            </a:extLst>
          </p:cNvPr>
          <p:cNvSpPr txBox="1"/>
          <p:nvPr/>
        </p:nvSpPr>
        <p:spPr>
          <a:xfrm>
            <a:off x="5653593" y="5317507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err="1">
                <a:solidFill>
                  <a:schemeClr val="accent2"/>
                </a:solidFill>
              </a:rPr>
              <a:t>won’t</a:t>
            </a:r>
            <a:endParaRPr lang="hr-HR" sz="2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2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580</Words>
  <Application>Microsoft Office PowerPoint</Application>
  <PresentationFormat>Široki zaslon</PresentationFormat>
  <Paragraphs>161</Paragraphs>
  <Slides>16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sustava Office</vt:lpstr>
      <vt:lpstr>Unit 4: Getting ready for a trip</vt:lpstr>
      <vt:lpstr>Clothes:</vt:lpstr>
      <vt:lpstr>Getting ready for a trip</vt:lpstr>
      <vt:lpstr>What if…? </vt:lpstr>
      <vt:lpstr>Pick a destination  What will you take on a trip?  Use if…. / will </vt:lpstr>
      <vt:lpstr>A CONTRACT  </vt:lpstr>
      <vt:lpstr>PATRICK’S CONTRACT:  </vt:lpstr>
      <vt:lpstr>       FUTURE SIMPLE - WILL</vt:lpstr>
      <vt:lpstr>Practice book, pg 94</vt:lpstr>
      <vt:lpstr>Workbook practice pg 104/ B, C</vt:lpstr>
      <vt:lpstr>HOMEWORK CHECK wb, pg 107/ D</vt:lpstr>
      <vt:lpstr>A / AN / Ø</vt:lpstr>
      <vt:lpstr>Workbook practice: pg 105/ writing bites</vt:lpstr>
      <vt:lpstr>SHOPPING</vt:lpstr>
      <vt:lpstr>PowerPoint prezentacija</vt:lpstr>
      <vt:lpstr>Workbook practice pg 107 / 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4: Getting ready for a trip</dc:title>
  <dc:creator>Ivona Zdunić</dc:creator>
  <cp:lastModifiedBy>Ivona Zdunić</cp:lastModifiedBy>
  <cp:revision>7</cp:revision>
  <dcterms:created xsi:type="dcterms:W3CDTF">2020-12-27T09:07:41Z</dcterms:created>
  <dcterms:modified xsi:type="dcterms:W3CDTF">2020-12-27T10:05:02Z</dcterms:modified>
</cp:coreProperties>
</file>